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  <p:sldId id="263" r:id="rId9"/>
    <p:sldId id="279" r:id="rId10"/>
    <p:sldId id="265" r:id="rId11"/>
    <p:sldId id="266" r:id="rId12"/>
    <p:sldId id="268" r:id="rId13"/>
    <p:sldId id="272" r:id="rId14"/>
    <p:sldId id="273" r:id="rId15"/>
    <p:sldId id="269" r:id="rId16"/>
    <p:sldId id="270" r:id="rId17"/>
    <p:sldId id="271" r:id="rId18"/>
    <p:sldId id="280" r:id="rId19"/>
    <p:sldId id="275" r:id="rId20"/>
    <p:sldId id="276" r:id="rId21"/>
    <p:sldId id="277" r:id="rId22"/>
    <p:sldId id="278" r:id="rId23"/>
    <p:sldId id="281" r:id="rId24"/>
  </p:sldIdLst>
  <p:sldSz cx="12192000" cy="6858000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73" d="100"/>
          <a:sy n="73" d="100"/>
        </p:scale>
        <p:origin x="86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imar2\AppData\Local\Microsoft\Windows\INetCache\Content.Outlook\9WTS80XI\Stucture-Age-Reserve-Qc-2016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imar2\AppData\Local\Microsoft\Windows\INetCache\Content.Outlook\9WTS80XI\Stucture-Age-Reserve-Qc-2016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imar2\AppData\Local\Microsoft\Windows\INetCache\Content.Outlook\9WTS80XI\Stucture-Age-Reserve-Qc-2016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'Cri et Cree'!$U$2</c:f>
          <c:strCache>
            <c:ptCount val="1"/>
            <c:pt idx="0">
              <c:v>Pyramide des âges des réserves Wasaganish, Chisasibi et Makwa (Sask-Cree) selon le recensement canadien de 2016 (en pour 1000)</c:v>
            </c:pt>
          </c:strCache>
        </c:strRef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'Cri et Cree'!$A$4:$A$24</c:f>
              <c:strCache>
                <c:ptCount val="21"/>
                <c:pt idx="0">
                  <c:v>    0 à 4 ans</c:v>
                </c:pt>
                <c:pt idx="1">
                  <c:v>    5 à 9 ans</c:v>
                </c:pt>
                <c:pt idx="2">
                  <c:v>    10 à 14 ans</c:v>
                </c:pt>
                <c:pt idx="3">
                  <c:v>    15 à 19 ans</c:v>
                </c:pt>
                <c:pt idx="4">
                  <c:v>    20 à 24 ans</c:v>
                </c:pt>
                <c:pt idx="5">
                  <c:v>    25 à 29 ans</c:v>
                </c:pt>
                <c:pt idx="6">
                  <c:v>    30 à 34 ans</c:v>
                </c:pt>
                <c:pt idx="7">
                  <c:v>    35 à 39 ans</c:v>
                </c:pt>
                <c:pt idx="8">
                  <c:v>    40 à 44 ans</c:v>
                </c:pt>
                <c:pt idx="9">
                  <c:v>    45 à 49 ans</c:v>
                </c:pt>
                <c:pt idx="10">
                  <c:v>    50 à 54 ans</c:v>
                </c:pt>
                <c:pt idx="11">
                  <c:v>    55 à 59 ans</c:v>
                </c:pt>
                <c:pt idx="12">
                  <c:v>    60 à 64 ans</c:v>
                </c:pt>
                <c:pt idx="13">
                  <c:v>    65 à 69 ans</c:v>
                </c:pt>
                <c:pt idx="14">
                  <c:v>    70 à 74 ans</c:v>
                </c:pt>
                <c:pt idx="15">
                  <c:v>    75 à 79 ans</c:v>
                </c:pt>
                <c:pt idx="16">
                  <c:v>    80 à 84 ans</c:v>
                </c:pt>
                <c:pt idx="17">
                  <c:v>      85 à 89 ans</c:v>
                </c:pt>
                <c:pt idx="18">
                  <c:v>      90 à 94 ans</c:v>
                </c:pt>
                <c:pt idx="19">
                  <c:v>      95 à 99 ans</c:v>
                </c:pt>
                <c:pt idx="20">
                  <c:v>      100 ans et plus</c:v>
                </c:pt>
              </c:strCache>
            </c:strRef>
          </c:cat>
          <c:val>
            <c:numRef>
              <c:f>'Cri et Cree'!$R$4:$R$24</c:f>
              <c:numCache>
                <c:formatCode>0</c:formatCode>
                <c:ptCount val="21"/>
                <c:pt idx="0">
                  <c:v>-10.689869484151647</c:v>
                </c:pt>
                <c:pt idx="1">
                  <c:v>-10.814170292106898</c:v>
                </c:pt>
                <c:pt idx="2">
                  <c:v>-11.187072715972654</c:v>
                </c:pt>
                <c:pt idx="3">
                  <c:v>-9.4468614045991295</c:v>
                </c:pt>
                <c:pt idx="4">
                  <c:v>-8.5767557489123671</c:v>
                </c:pt>
                <c:pt idx="5">
                  <c:v>-7.33374766935985</c:v>
                </c:pt>
                <c:pt idx="6">
                  <c:v>-6.2150403977625857</c:v>
                </c:pt>
                <c:pt idx="7">
                  <c:v>-6.3393412057178375</c:v>
                </c:pt>
                <c:pt idx="8">
                  <c:v>-6.4636420136730894</c:v>
                </c:pt>
                <c:pt idx="9">
                  <c:v>-5.9664387818520819</c:v>
                </c:pt>
                <c:pt idx="10">
                  <c:v>-5.2206339341205723</c:v>
                </c:pt>
                <c:pt idx="11">
                  <c:v>-3.7290242386575514</c:v>
                </c:pt>
                <c:pt idx="12">
                  <c:v>-2.8589185829707895</c:v>
                </c:pt>
                <c:pt idx="13">
                  <c:v>-2.3617153511497824</c:v>
                </c:pt>
                <c:pt idx="14">
                  <c:v>-1.2430080795525171</c:v>
                </c:pt>
                <c:pt idx="15">
                  <c:v>-0.74580484773151023</c:v>
                </c:pt>
                <c:pt idx="16">
                  <c:v>-0.49720323182100684</c:v>
                </c:pt>
                <c:pt idx="17">
                  <c:v>-0.37290242386575512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52-4288-BCFB-6ED913583404}"/>
            </c:ext>
          </c:extLst>
        </c:ser>
        <c:ser>
          <c:idx val="1"/>
          <c:order val="1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'Cri et Cree'!$A$4:$A$24</c:f>
              <c:strCache>
                <c:ptCount val="21"/>
                <c:pt idx="0">
                  <c:v>    0 à 4 ans</c:v>
                </c:pt>
                <c:pt idx="1">
                  <c:v>    5 à 9 ans</c:v>
                </c:pt>
                <c:pt idx="2">
                  <c:v>    10 à 14 ans</c:v>
                </c:pt>
                <c:pt idx="3">
                  <c:v>    15 à 19 ans</c:v>
                </c:pt>
                <c:pt idx="4">
                  <c:v>    20 à 24 ans</c:v>
                </c:pt>
                <c:pt idx="5">
                  <c:v>    25 à 29 ans</c:v>
                </c:pt>
                <c:pt idx="6">
                  <c:v>    30 à 34 ans</c:v>
                </c:pt>
                <c:pt idx="7">
                  <c:v>    35 à 39 ans</c:v>
                </c:pt>
                <c:pt idx="8">
                  <c:v>    40 à 44 ans</c:v>
                </c:pt>
                <c:pt idx="9">
                  <c:v>    45 à 49 ans</c:v>
                </c:pt>
                <c:pt idx="10">
                  <c:v>    50 à 54 ans</c:v>
                </c:pt>
                <c:pt idx="11">
                  <c:v>    55 à 59 ans</c:v>
                </c:pt>
                <c:pt idx="12">
                  <c:v>    60 à 64 ans</c:v>
                </c:pt>
                <c:pt idx="13">
                  <c:v>    65 à 69 ans</c:v>
                </c:pt>
                <c:pt idx="14">
                  <c:v>    70 à 74 ans</c:v>
                </c:pt>
                <c:pt idx="15">
                  <c:v>    75 à 79 ans</c:v>
                </c:pt>
                <c:pt idx="16">
                  <c:v>    80 à 84 ans</c:v>
                </c:pt>
                <c:pt idx="17">
                  <c:v>      85 à 89 ans</c:v>
                </c:pt>
                <c:pt idx="18">
                  <c:v>      90 à 94 ans</c:v>
                </c:pt>
                <c:pt idx="19">
                  <c:v>      95 à 99 ans</c:v>
                </c:pt>
                <c:pt idx="20">
                  <c:v>      100 ans et plus</c:v>
                </c:pt>
              </c:strCache>
            </c:strRef>
          </c:cat>
          <c:val>
            <c:numRef>
              <c:f>'Cri et Cree'!$S$4:$S$24</c:f>
              <c:numCache>
                <c:formatCode>0</c:formatCode>
                <c:ptCount val="21"/>
                <c:pt idx="0">
                  <c:v>9.944064636420137</c:v>
                </c:pt>
                <c:pt idx="1">
                  <c:v>13.300186451211934</c:v>
                </c:pt>
                <c:pt idx="2">
                  <c:v>9.6954630205096333</c:v>
                </c:pt>
                <c:pt idx="3">
                  <c:v>8.3281541330018634</c:v>
                </c:pt>
                <c:pt idx="4">
                  <c:v>8.0795525170913614</c:v>
                </c:pt>
                <c:pt idx="5">
                  <c:v>8.0795525170913614</c:v>
                </c:pt>
                <c:pt idx="6">
                  <c:v>6.5879428216283404</c:v>
                </c:pt>
                <c:pt idx="7">
                  <c:v>6.0907395898073338</c:v>
                </c:pt>
                <c:pt idx="8">
                  <c:v>7.0851460534493471</c:v>
                </c:pt>
                <c:pt idx="9">
                  <c:v>5.2206339341205723</c:v>
                </c:pt>
                <c:pt idx="10">
                  <c:v>4.7234307022995647</c:v>
                </c:pt>
                <c:pt idx="11">
                  <c:v>4.35052827843381</c:v>
                </c:pt>
                <c:pt idx="12">
                  <c:v>3.2318210068365447</c:v>
                </c:pt>
                <c:pt idx="13">
                  <c:v>2.2374145431945309</c:v>
                </c:pt>
                <c:pt idx="14">
                  <c:v>1.4916096954630205</c:v>
                </c:pt>
                <c:pt idx="15">
                  <c:v>0.62150403977625857</c:v>
                </c:pt>
                <c:pt idx="16">
                  <c:v>0.37290242386575512</c:v>
                </c:pt>
                <c:pt idx="17">
                  <c:v>0.24860161591050342</c:v>
                </c:pt>
                <c:pt idx="18">
                  <c:v>0.12430080795525171</c:v>
                </c:pt>
                <c:pt idx="19">
                  <c:v>0</c:v>
                </c:pt>
                <c:pt idx="2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652-4288-BCFB-6ED9135834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71400528"/>
        <c:axId val="471397248"/>
      </c:barChart>
      <c:catAx>
        <c:axId val="4714005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71397248"/>
        <c:crosses val="autoZero"/>
        <c:auto val="1"/>
        <c:lblAlgn val="ctr"/>
        <c:lblOffset val="100"/>
        <c:noMultiLvlLbl val="0"/>
      </c:catAx>
      <c:valAx>
        <c:axId val="4713972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0;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71400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Attikamek!$U$2</c:f>
          <c:strCache>
            <c:ptCount val="1"/>
            <c:pt idx="0">
              <c:v>Pyramide des âges des réserves Manawan, Obedjiwan et Wemotaci (Attikamek) selon le recensement canadien de 2016 (en pour 1000)</c:v>
            </c:pt>
          </c:strCache>
        </c:strRef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Attikamek!$A$4:$A$24</c:f>
              <c:strCache>
                <c:ptCount val="21"/>
                <c:pt idx="0">
                  <c:v>    0 à 4 ans</c:v>
                </c:pt>
                <c:pt idx="1">
                  <c:v>    5 à 9 ans</c:v>
                </c:pt>
                <c:pt idx="2">
                  <c:v>    10 à 14 ans</c:v>
                </c:pt>
                <c:pt idx="3">
                  <c:v>    15 à 19 ans</c:v>
                </c:pt>
                <c:pt idx="4">
                  <c:v>    20 à 24 ans</c:v>
                </c:pt>
                <c:pt idx="5">
                  <c:v>    25 à 29 ans</c:v>
                </c:pt>
                <c:pt idx="6">
                  <c:v>    30 à 34 ans</c:v>
                </c:pt>
                <c:pt idx="7">
                  <c:v>    35 à 39 ans</c:v>
                </c:pt>
                <c:pt idx="8">
                  <c:v>    40 à 44 ans</c:v>
                </c:pt>
                <c:pt idx="9">
                  <c:v>    45 à 49 ans</c:v>
                </c:pt>
                <c:pt idx="10">
                  <c:v>    50 à 54 ans</c:v>
                </c:pt>
                <c:pt idx="11">
                  <c:v>    55 à 59 ans</c:v>
                </c:pt>
                <c:pt idx="12">
                  <c:v>    60 à 64 ans</c:v>
                </c:pt>
                <c:pt idx="13">
                  <c:v>    65 à 69 ans</c:v>
                </c:pt>
                <c:pt idx="14">
                  <c:v>    70 à 74 ans</c:v>
                </c:pt>
                <c:pt idx="15">
                  <c:v>    75 à 79 ans</c:v>
                </c:pt>
                <c:pt idx="16">
                  <c:v>    80 à 84 ans</c:v>
                </c:pt>
                <c:pt idx="17">
                  <c:v>      85 à 89 ans</c:v>
                </c:pt>
                <c:pt idx="18">
                  <c:v>      90 à 94 ans</c:v>
                </c:pt>
                <c:pt idx="19">
                  <c:v>      95 à 99 ans</c:v>
                </c:pt>
                <c:pt idx="20">
                  <c:v>      100 ans et plus</c:v>
                </c:pt>
              </c:strCache>
            </c:strRef>
          </c:cat>
          <c:val>
            <c:numRef>
              <c:f>Attikamek!$R$4:$R$24</c:f>
              <c:numCache>
                <c:formatCode>0</c:formatCode>
                <c:ptCount val="21"/>
                <c:pt idx="0">
                  <c:v>-11.720226843100189</c:v>
                </c:pt>
                <c:pt idx="1">
                  <c:v>-13.610586011342155</c:v>
                </c:pt>
                <c:pt idx="2">
                  <c:v>-11.909262759924385</c:v>
                </c:pt>
                <c:pt idx="3">
                  <c:v>-10.207939508506616</c:v>
                </c:pt>
                <c:pt idx="4">
                  <c:v>-9.640831758034027</c:v>
                </c:pt>
                <c:pt idx="5">
                  <c:v>-6.9943289224952734</c:v>
                </c:pt>
                <c:pt idx="6">
                  <c:v>-5.6710775047258979</c:v>
                </c:pt>
                <c:pt idx="7">
                  <c:v>-6.616257088846881</c:v>
                </c:pt>
                <c:pt idx="8">
                  <c:v>-5.8601134215500945</c:v>
                </c:pt>
                <c:pt idx="9">
                  <c:v>-6.2381852551984878</c:v>
                </c:pt>
                <c:pt idx="10">
                  <c:v>-4.7258979206049148</c:v>
                </c:pt>
                <c:pt idx="11">
                  <c:v>-3.9697542533081283</c:v>
                </c:pt>
                <c:pt idx="12">
                  <c:v>-3.0245746691871456</c:v>
                </c:pt>
                <c:pt idx="13">
                  <c:v>-1.5122873345935728</c:v>
                </c:pt>
                <c:pt idx="14">
                  <c:v>-1.1342155009451795</c:v>
                </c:pt>
                <c:pt idx="15">
                  <c:v>-0.75614366729678639</c:v>
                </c:pt>
                <c:pt idx="16">
                  <c:v>-0.3780718336483932</c:v>
                </c:pt>
                <c:pt idx="17">
                  <c:v>-0.3780718336483932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EA-454E-BC11-344B3926A065}"/>
            </c:ext>
          </c:extLst>
        </c:ser>
        <c:ser>
          <c:idx val="1"/>
          <c:order val="1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Attikamek!$A$4:$A$24</c:f>
              <c:strCache>
                <c:ptCount val="21"/>
                <c:pt idx="0">
                  <c:v>    0 à 4 ans</c:v>
                </c:pt>
                <c:pt idx="1">
                  <c:v>    5 à 9 ans</c:v>
                </c:pt>
                <c:pt idx="2">
                  <c:v>    10 à 14 ans</c:v>
                </c:pt>
                <c:pt idx="3">
                  <c:v>    15 à 19 ans</c:v>
                </c:pt>
                <c:pt idx="4">
                  <c:v>    20 à 24 ans</c:v>
                </c:pt>
                <c:pt idx="5">
                  <c:v>    25 à 29 ans</c:v>
                </c:pt>
                <c:pt idx="6">
                  <c:v>    30 à 34 ans</c:v>
                </c:pt>
                <c:pt idx="7">
                  <c:v>    35 à 39 ans</c:v>
                </c:pt>
                <c:pt idx="8">
                  <c:v>    40 à 44 ans</c:v>
                </c:pt>
                <c:pt idx="9">
                  <c:v>    45 à 49 ans</c:v>
                </c:pt>
                <c:pt idx="10">
                  <c:v>    50 à 54 ans</c:v>
                </c:pt>
                <c:pt idx="11">
                  <c:v>    55 à 59 ans</c:v>
                </c:pt>
                <c:pt idx="12">
                  <c:v>    60 à 64 ans</c:v>
                </c:pt>
                <c:pt idx="13">
                  <c:v>    65 à 69 ans</c:v>
                </c:pt>
                <c:pt idx="14">
                  <c:v>    70 à 74 ans</c:v>
                </c:pt>
                <c:pt idx="15">
                  <c:v>    75 à 79 ans</c:v>
                </c:pt>
                <c:pt idx="16">
                  <c:v>    80 à 84 ans</c:v>
                </c:pt>
                <c:pt idx="17">
                  <c:v>      85 à 89 ans</c:v>
                </c:pt>
                <c:pt idx="18">
                  <c:v>      90 à 94 ans</c:v>
                </c:pt>
                <c:pt idx="19">
                  <c:v>      95 à 99 ans</c:v>
                </c:pt>
                <c:pt idx="20">
                  <c:v>      100 ans et plus</c:v>
                </c:pt>
              </c:strCache>
            </c:strRef>
          </c:cat>
          <c:val>
            <c:numRef>
              <c:f>Attikamek!$S$4:$S$24</c:f>
              <c:numCache>
                <c:formatCode>0</c:formatCode>
                <c:ptCount val="21"/>
                <c:pt idx="0">
                  <c:v>10.01890359168242</c:v>
                </c:pt>
                <c:pt idx="1">
                  <c:v>12.287334593572778</c:v>
                </c:pt>
                <c:pt idx="2">
                  <c:v>10.775047258979205</c:v>
                </c:pt>
                <c:pt idx="3">
                  <c:v>10.207939508506616</c:v>
                </c:pt>
                <c:pt idx="4">
                  <c:v>8.695652173913043</c:v>
                </c:pt>
                <c:pt idx="5">
                  <c:v>6.2381852551984878</c:v>
                </c:pt>
                <c:pt idx="6">
                  <c:v>6.2381852551984878</c:v>
                </c:pt>
                <c:pt idx="7">
                  <c:v>5.6710775047258979</c:v>
                </c:pt>
                <c:pt idx="8">
                  <c:v>5.6710775047258979</c:v>
                </c:pt>
                <c:pt idx="9">
                  <c:v>6.2381852551984878</c:v>
                </c:pt>
                <c:pt idx="10">
                  <c:v>4.3478260869565215</c:v>
                </c:pt>
                <c:pt idx="11">
                  <c:v>3.9697542533081283</c:v>
                </c:pt>
                <c:pt idx="12">
                  <c:v>2.4574669187145557</c:v>
                </c:pt>
                <c:pt idx="13">
                  <c:v>1.1342155009451795</c:v>
                </c:pt>
                <c:pt idx="14">
                  <c:v>1.3232514177693762</c:v>
                </c:pt>
                <c:pt idx="15">
                  <c:v>0.56710775047258977</c:v>
                </c:pt>
                <c:pt idx="16">
                  <c:v>0.3780718336483932</c:v>
                </c:pt>
                <c:pt idx="17">
                  <c:v>0.3780718336483932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FEA-454E-BC11-344B3926A0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71400528"/>
        <c:axId val="471397248"/>
      </c:barChart>
      <c:catAx>
        <c:axId val="4714005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71397248"/>
        <c:crosses val="autoZero"/>
        <c:auto val="1"/>
        <c:lblAlgn val="ctr"/>
        <c:lblOffset val="100"/>
        <c:noMultiLvlLbl val="0"/>
      </c:catAx>
      <c:valAx>
        <c:axId val="4713972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0;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71400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Wendake!$O$2</c:f>
          <c:strCache>
            <c:ptCount val="1"/>
            <c:pt idx="0">
              <c:v>Pyramide des âges de la Réserve Wendake selon le recensement canadien de 2016 (en pour 1000)</c:v>
            </c:pt>
          </c:strCache>
        </c:strRef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Wendake!$A$4:$A$24</c:f>
              <c:strCache>
                <c:ptCount val="21"/>
                <c:pt idx="0">
                  <c:v>    0 à 4 ans</c:v>
                </c:pt>
                <c:pt idx="1">
                  <c:v>    5 à 9 ans</c:v>
                </c:pt>
                <c:pt idx="2">
                  <c:v>    10 à 14 ans</c:v>
                </c:pt>
                <c:pt idx="3">
                  <c:v>    15 à 19 ans</c:v>
                </c:pt>
                <c:pt idx="4">
                  <c:v>    20 à 24 ans</c:v>
                </c:pt>
                <c:pt idx="5">
                  <c:v>    25 à 29 ans</c:v>
                </c:pt>
                <c:pt idx="6">
                  <c:v>    30 à 34 ans</c:v>
                </c:pt>
                <c:pt idx="7">
                  <c:v>    35 à 39 ans</c:v>
                </c:pt>
                <c:pt idx="8">
                  <c:v>    40 à 44 ans</c:v>
                </c:pt>
                <c:pt idx="9">
                  <c:v>    45 à 49 ans</c:v>
                </c:pt>
                <c:pt idx="10">
                  <c:v>    50 à 54 ans</c:v>
                </c:pt>
                <c:pt idx="11">
                  <c:v>    55 à 59 ans</c:v>
                </c:pt>
                <c:pt idx="12">
                  <c:v>    60 à 64 ans</c:v>
                </c:pt>
                <c:pt idx="13">
                  <c:v>    65 à 69 ans</c:v>
                </c:pt>
                <c:pt idx="14">
                  <c:v>    70 à 74 ans</c:v>
                </c:pt>
                <c:pt idx="15">
                  <c:v>    75 à 79 ans</c:v>
                </c:pt>
                <c:pt idx="16">
                  <c:v>    80 à 84 ans</c:v>
                </c:pt>
                <c:pt idx="17">
                  <c:v>      85 à 89 ans</c:v>
                </c:pt>
                <c:pt idx="18">
                  <c:v>      90 à 94 ans</c:v>
                </c:pt>
                <c:pt idx="19">
                  <c:v>      95 à 99 ans</c:v>
                </c:pt>
                <c:pt idx="20">
                  <c:v>      100 ans et plus</c:v>
                </c:pt>
              </c:strCache>
            </c:strRef>
          </c:cat>
          <c:val>
            <c:numRef>
              <c:f>Wendake!$L$4:$L$24</c:f>
              <c:numCache>
                <c:formatCode>0</c:formatCode>
                <c:ptCount val="21"/>
                <c:pt idx="0">
                  <c:v>-4.6838407494145198</c:v>
                </c:pt>
                <c:pt idx="1">
                  <c:v>-6.0889929742388755</c:v>
                </c:pt>
                <c:pt idx="2">
                  <c:v>-6.5573770491803272</c:v>
                </c:pt>
                <c:pt idx="3">
                  <c:v>-7.0257611241217806</c:v>
                </c:pt>
                <c:pt idx="4">
                  <c:v>-6.0889929742388755</c:v>
                </c:pt>
                <c:pt idx="5">
                  <c:v>-4.6838407494145198</c:v>
                </c:pt>
                <c:pt idx="6">
                  <c:v>-5.1522248243559714</c:v>
                </c:pt>
                <c:pt idx="7">
                  <c:v>-5.6206088992974239</c:v>
                </c:pt>
                <c:pt idx="8">
                  <c:v>-6.5573770491803272</c:v>
                </c:pt>
                <c:pt idx="9">
                  <c:v>-7.4941451990632313</c:v>
                </c:pt>
                <c:pt idx="10">
                  <c:v>-8.4309133489461363</c:v>
                </c:pt>
                <c:pt idx="11">
                  <c:v>-7.9625292740046847</c:v>
                </c:pt>
                <c:pt idx="12">
                  <c:v>-8.4309133489461363</c:v>
                </c:pt>
                <c:pt idx="13">
                  <c:v>-5.1522248243559714</c:v>
                </c:pt>
                <c:pt idx="14">
                  <c:v>-4.6838407494145198</c:v>
                </c:pt>
                <c:pt idx="15">
                  <c:v>-2.3419203747072599</c:v>
                </c:pt>
                <c:pt idx="16">
                  <c:v>-1.8735362997658078</c:v>
                </c:pt>
                <c:pt idx="17">
                  <c:v>-0.46838407494145196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8E-4AF4-89F6-0EDAD1012BA6}"/>
            </c:ext>
          </c:extLst>
        </c:ser>
        <c:ser>
          <c:idx val="1"/>
          <c:order val="1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Wendake!$A$4:$A$24</c:f>
              <c:strCache>
                <c:ptCount val="21"/>
                <c:pt idx="0">
                  <c:v>    0 à 4 ans</c:v>
                </c:pt>
                <c:pt idx="1">
                  <c:v>    5 à 9 ans</c:v>
                </c:pt>
                <c:pt idx="2">
                  <c:v>    10 à 14 ans</c:v>
                </c:pt>
                <c:pt idx="3">
                  <c:v>    15 à 19 ans</c:v>
                </c:pt>
                <c:pt idx="4">
                  <c:v>    20 à 24 ans</c:v>
                </c:pt>
                <c:pt idx="5">
                  <c:v>    25 à 29 ans</c:v>
                </c:pt>
                <c:pt idx="6">
                  <c:v>    30 à 34 ans</c:v>
                </c:pt>
                <c:pt idx="7">
                  <c:v>    35 à 39 ans</c:v>
                </c:pt>
                <c:pt idx="8">
                  <c:v>    40 à 44 ans</c:v>
                </c:pt>
                <c:pt idx="9">
                  <c:v>    45 à 49 ans</c:v>
                </c:pt>
                <c:pt idx="10">
                  <c:v>    50 à 54 ans</c:v>
                </c:pt>
                <c:pt idx="11">
                  <c:v>    55 à 59 ans</c:v>
                </c:pt>
                <c:pt idx="12">
                  <c:v>    60 à 64 ans</c:v>
                </c:pt>
                <c:pt idx="13">
                  <c:v>    65 à 69 ans</c:v>
                </c:pt>
                <c:pt idx="14">
                  <c:v>    70 à 74 ans</c:v>
                </c:pt>
                <c:pt idx="15">
                  <c:v>    75 à 79 ans</c:v>
                </c:pt>
                <c:pt idx="16">
                  <c:v>    80 à 84 ans</c:v>
                </c:pt>
                <c:pt idx="17">
                  <c:v>      85 à 89 ans</c:v>
                </c:pt>
                <c:pt idx="18">
                  <c:v>      90 à 94 ans</c:v>
                </c:pt>
                <c:pt idx="19">
                  <c:v>      95 à 99 ans</c:v>
                </c:pt>
                <c:pt idx="20">
                  <c:v>      100 ans et plus</c:v>
                </c:pt>
              </c:strCache>
            </c:strRef>
          </c:cat>
          <c:val>
            <c:numRef>
              <c:f>Wendake!$M$4:$M$24</c:f>
              <c:numCache>
                <c:formatCode>0</c:formatCode>
                <c:ptCount val="21"/>
                <c:pt idx="0">
                  <c:v>4.2154566744730682</c:v>
                </c:pt>
                <c:pt idx="1">
                  <c:v>4.6838407494145198</c:v>
                </c:pt>
                <c:pt idx="2">
                  <c:v>6.0889929742388755</c:v>
                </c:pt>
                <c:pt idx="3">
                  <c:v>6.0889929742388755</c:v>
                </c:pt>
                <c:pt idx="4">
                  <c:v>6.5573770491803272</c:v>
                </c:pt>
                <c:pt idx="5">
                  <c:v>5.6206088992974239</c:v>
                </c:pt>
                <c:pt idx="6">
                  <c:v>6.0889929742388755</c:v>
                </c:pt>
                <c:pt idx="7">
                  <c:v>6.0889929742388755</c:v>
                </c:pt>
                <c:pt idx="8">
                  <c:v>6.5573770491803272</c:v>
                </c:pt>
                <c:pt idx="9">
                  <c:v>7.9625292740046847</c:v>
                </c:pt>
                <c:pt idx="10">
                  <c:v>7.9625292740046847</c:v>
                </c:pt>
                <c:pt idx="11">
                  <c:v>8.4309133489461363</c:v>
                </c:pt>
                <c:pt idx="12">
                  <c:v>7.4941451990632313</c:v>
                </c:pt>
                <c:pt idx="13">
                  <c:v>7.4941451990632313</c:v>
                </c:pt>
                <c:pt idx="14">
                  <c:v>4.6838407494145198</c:v>
                </c:pt>
                <c:pt idx="15">
                  <c:v>2.810304449648712</c:v>
                </c:pt>
                <c:pt idx="16">
                  <c:v>1.8735362997658078</c:v>
                </c:pt>
                <c:pt idx="17">
                  <c:v>0.93676814988290391</c:v>
                </c:pt>
                <c:pt idx="18">
                  <c:v>0.46838407494145196</c:v>
                </c:pt>
                <c:pt idx="19">
                  <c:v>0</c:v>
                </c:pt>
                <c:pt idx="2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98E-4AF4-89F6-0EDAD1012B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71400528"/>
        <c:axId val="471397248"/>
      </c:barChart>
      <c:catAx>
        <c:axId val="4714005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71397248"/>
        <c:crosses val="autoZero"/>
        <c:auto val="1"/>
        <c:lblAlgn val="ctr"/>
        <c:lblOffset val="100"/>
        <c:noMultiLvlLbl val="0"/>
      </c:catAx>
      <c:valAx>
        <c:axId val="471397248"/>
        <c:scaling>
          <c:orientation val="minMax"/>
          <c:max val="15"/>
          <c:min val="-1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0;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71400528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0.14375</cdr:x>
      <cdr:y>0.125</cdr:y>
    </cdr:from>
    <cdr:to>
      <cdr:x>0.37292</cdr:x>
      <cdr:y>0.22569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657225" y="342900"/>
          <a:ext cx="1047750" cy="2762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fr-CA" sz="1100"/>
            <a:t>Hommes</a:t>
          </a:r>
        </a:p>
      </cdr:txBody>
    </cdr:sp>
  </cdr:relSizeAnchor>
  <cdr:relSizeAnchor xmlns:cdr="http://schemas.openxmlformats.org/drawingml/2006/chartDrawing">
    <cdr:from>
      <cdr:x>0.65069</cdr:x>
      <cdr:y>0.13657</cdr:y>
    </cdr:from>
    <cdr:to>
      <cdr:x>0.87986</cdr:x>
      <cdr:y>0.23727</cdr:y>
    </cdr:to>
    <cdr:sp macro="" textlink="">
      <cdr:nvSpPr>
        <cdr:cNvPr id="3" name="ZoneTexte 1"/>
        <cdr:cNvSpPr txBox="1"/>
      </cdr:nvSpPr>
      <cdr:spPr>
        <a:xfrm xmlns:a="http://schemas.openxmlformats.org/drawingml/2006/main">
          <a:off x="2974975" y="374650"/>
          <a:ext cx="1047750" cy="2762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CA" sz="1100"/>
            <a:t>Femmes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0.14375</cdr:x>
      <cdr:y>0.125</cdr:y>
    </cdr:from>
    <cdr:to>
      <cdr:x>0.37292</cdr:x>
      <cdr:y>0.22569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657225" y="342900"/>
          <a:ext cx="1047750" cy="2762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fr-CA" sz="1100"/>
            <a:t>Hommes</a:t>
          </a:r>
        </a:p>
      </cdr:txBody>
    </cdr:sp>
  </cdr:relSizeAnchor>
  <cdr:relSizeAnchor xmlns:cdr="http://schemas.openxmlformats.org/drawingml/2006/chartDrawing">
    <cdr:from>
      <cdr:x>0.65069</cdr:x>
      <cdr:y>0.13657</cdr:y>
    </cdr:from>
    <cdr:to>
      <cdr:x>0.87986</cdr:x>
      <cdr:y>0.23727</cdr:y>
    </cdr:to>
    <cdr:sp macro="" textlink="">
      <cdr:nvSpPr>
        <cdr:cNvPr id="3" name="ZoneTexte 1"/>
        <cdr:cNvSpPr txBox="1"/>
      </cdr:nvSpPr>
      <cdr:spPr>
        <a:xfrm xmlns:a="http://schemas.openxmlformats.org/drawingml/2006/main">
          <a:off x="2974975" y="374650"/>
          <a:ext cx="1047750" cy="2762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CA" sz="1100"/>
            <a:t>Femmes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0.14375</cdr:x>
      <cdr:y>0.125</cdr:y>
    </cdr:from>
    <cdr:to>
      <cdr:x>0.37292</cdr:x>
      <cdr:y>0.22569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657225" y="342900"/>
          <a:ext cx="1047750" cy="2762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fr-CA" sz="1100"/>
            <a:t>Hommes</a:t>
          </a:r>
        </a:p>
      </cdr:txBody>
    </cdr:sp>
  </cdr:relSizeAnchor>
  <cdr:relSizeAnchor xmlns:cdr="http://schemas.openxmlformats.org/drawingml/2006/chartDrawing">
    <cdr:from>
      <cdr:x>0.65069</cdr:x>
      <cdr:y>0.13657</cdr:y>
    </cdr:from>
    <cdr:to>
      <cdr:x>0.87986</cdr:x>
      <cdr:y>0.23727</cdr:y>
    </cdr:to>
    <cdr:sp macro="" textlink="">
      <cdr:nvSpPr>
        <cdr:cNvPr id="3" name="ZoneTexte 1"/>
        <cdr:cNvSpPr txBox="1"/>
      </cdr:nvSpPr>
      <cdr:spPr>
        <a:xfrm xmlns:a="http://schemas.openxmlformats.org/drawingml/2006/main">
          <a:off x="2974975" y="374650"/>
          <a:ext cx="1047750" cy="2762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CA" sz="1100"/>
            <a:t>Femmes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3B5B7C-BCC5-4C81-B349-942782EE2FC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43481427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55EF55-D7F6-4421-919D-2DB9A3615F0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6069127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fr-FR" smtClean="0"/>
              <a:t>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sz="4600" dirty="0"/>
              <a:t>Étude de l’évolution démographique </a:t>
            </a:r>
            <a:br>
              <a:rPr lang="fr-CA" sz="4600" dirty="0"/>
            </a:br>
            <a:r>
              <a:rPr lang="fr-CA" sz="4600" dirty="0"/>
              <a:t>de la Nation </a:t>
            </a:r>
            <a:r>
              <a:rPr lang="fr-CA" sz="4600" dirty="0" smtClean="0"/>
              <a:t>huronne-</a:t>
            </a:r>
            <a:r>
              <a:rPr lang="fr-CA" sz="4600" dirty="0" err="1" smtClean="0"/>
              <a:t>wendat</a:t>
            </a:r>
            <a:r>
              <a:rPr lang="fr-CA" sz="4600" dirty="0" smtClean="0"/>
              <a:t/>
            </a:r>
            <a:br>
              <a:rPr lang="fr-CA" sz="4600" dirty="0" smtClean="0"/>
            </a:br>
            <a:r>
              <a:rPr lang="fr-CA" sz="2400" dirty="0" smtClean="0"/>
              <a:t>(Rapport préliminaire)</a:t>
            </a:r>
            <a:br>
              <a:rPr lang="fr-CA" sz="2400" dirty="0" smtClean="0"/>
            </a:br>
            <a:endParaRPr lang="fr-CA" sz="24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fr-CA" cap="none" dirty="0" smtClean="0"/>
              <a:t>Richard Marcoux, (Ph.D en démographie)</a:t>
            </a:r>
          </a:p>
          <a:p>
            <a:pPr algn="r"/>
            <a:r>
              <a:rPr lang="fr-CA" cap="none" dirty="0" smtClean="0"/>
              <a:t>Professeur titulaire, Université Laval</a:t>
            </a:r>
            <a:endParaRPr lang="fr-CA" cap="none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4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685134" cy="1400530"/>
          </a:xfrm>
        </p:spPr>
        <p:txBody>
          <a:bodyPr/>
          <a:lstStyle/>
          <a:p>
            <a:r>
              <a:rPr lang="fr-CA" dirty="0" smtClean="0"/>
              <a:t>3.1 </a:t>
            </a:r>
            <a:r>
              <a:rPr lang="fr-CA" dirty="0"/>
              <a:t>I</a:t>
            </a:r>
            <a:r>
              <a:rPr lang="fr-CA" dirty="0" smtClean="0"/>
              <a:t>dée forte relayée par les médias que la fécondité est très </a:t>
            </a:r>
            <a:r>
              <a:rPr lang="fr-CA" dirty="0" err="1" smtClean="0"/>
              <a:t>élevé.e</a:t>
            </a:r>
            <a:r>
              <a:rPr lang="fr-CA" dirty="0" smtClean="0"/>
              <a:t/>
            </a:r>
            <a:br>
              <a:rPr lang="fr-CA" dirty="0" smtClean="0"/>
            </a:br>
            <a:endParaRPr lang="fr-CA" dirty="0"/>
          </a:p>
        </p:txBody>
      </p:sp>
      <p:pic>
        <p:nvPicPr>
          <p:cNvPr id="4" name="Espace réservé du contenu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129" y="1942025"/>
            <a:ext cx="3943557" cy="4195762"/>
          </a:xfrm>
          <a:prstGeom prst="rect">
            <a:avLst/>
          </a:prstGeom>
        </p:spPr>
      </p:pic>
      <p:pic>
        <p:nvPicPr>
          <p:cNvPr id="5" name="Image 4"/>
          <p:cNvPicPr/>
          <p:nvPr/>
        </p:nvPicPr>
        <p:blipFill>
          <a:blip r:embed="rId3"/>
          <a:stretch>
            <a:fillRect/>
          </a:stretch>
        </p:blipFill>
        <p:spPr>
          <a:xfrm>
            <a:off x="2513026" y="1528232"/>
            <a:ext cx="5486400" cy="6604000"/>
          </a:xfrm>
          <a:prstGeom prst="rect">
            <a:avLst/>
          </a:prstGeom>
          <a:scene3d>
            <a:camera prst="orthographicFront">
              <a:rot lat="1199991" lon="20699994" rev="0"/>
            </a:camera>
            <a:lightRig rig="threePt" dir="t"/>
          </a:scene3d>
        </p:spPr>
      </p:pic>
      <p:pic>
        <p:nvPicPr>
          <p:cNvPr id="6" name="Image 5"/>
          <p:cNvPicPr/>
          <p:nvPr/>
        </p:nvPicPr>
        <p:blipFill>
          <a:blip r:embed="rId4"/>
          <a:stretch>
            <a:fillRect/>
          </a:stretch>
        </p:blipFill>
        <p:spPr>
          <a:xfrm>
            <a:off x="1071738" y="1351633"/>
            <a:ext cx="5486400" cy="5376545"/>
          </a:xfrm>
          <a:prstGeom prst="rect">
            <a:avLst/>
          </a:prstGeom>
          <a:scene3d>
            <a:camera prst="orthographicFront">
              <a:rot lat="0" lon="0" rev="1500000"/>
            </a:camera>
            <a:lightRig rig="threePt" dir="t"/>
          </a:scene3d>
        </p:spPr>
      </p:pic>
      <p:pic>
        <p:nvPicPr>
          <p:cNvPr id="7" name="Image 6"/>
          <p:cNvPicPr/>
          <p:nvPr/>
        </p:nvPicPr>
        <p:blipFill>
          <a:blip r:embed="rId5"/>
          <a:stretch>
            <a:fillRect/>
          </a:stretch>
        </p:blipFill>
        <p:spPr>
          <a:xfrm>
            <a:off x="5069407" y="1415996"/>
            <a:ext cx="6821693" cy="5247817"/>
          </a:xfrm>
          <a:prstGeom prst="rect">
            <a:avLst/>
          </a:prstGeom>
          <a:scene3d>
            <a:camera prst="orthographicFront">
              <a:rot lat="0" lon="0" rev="20699999"/>
            </a:camera>
            <a:lightRig rig="threePt" dir="t"/>
          </a:scene3d>
        </p:spPr>
      </p:pic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964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3.1 La natalité autochtone globale</a:t>
            </a:r>
            <a:endParaRPr lang="fr-CA" dirty="0"/>
          </a:p>
        </p:txBody>
      </p:sp>
      <p:pic>
        <p:nvPicPr>
          <p:cNvPr id="4" name="Espace réservé du contenu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37301" y="3535343"/>
            <a:ext cx="6544954" cy="419576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27760" y="1335239"/>
            <a:ext cx="10256520" cy="1973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Fertility </a:t>
            </a:r>
            <a:endParaRPr lang="fr-CA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fertility assumption is based on the fertility patterns evidenced since 1972 in the IR. The 1996 Census was used to develop the residency (on/off reserve estimates) assumption. Also, these projections continue to use the moderate decline in fertility assumption </a:t>
            </a:r>
            <a:r>
              <a:rPr lang="en-CA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(…). </a:t>
            </a:r>
            <a:r>
              <a:rPr lang="en-C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Under this assumption, the total fertility rate (TFR) of Registered Indians </a:t>
            </a:r>
            <a:r>
              <a:rPr lang="en-CA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projected to decline from 2.67 children per woman in 1998 to 2.47 children by </a:t>
            </a:r>
            <a:r>
              <a:rPr lang="en-CA" b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2008</a:t>
            </a:r>
            <a:r>
              <a:rPr lang="en-CA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CA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</a:t>
            </a:r>
            <a:r>
              <a:rPr lang="en-CA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INAC, 2000. “Registered Indian Population Projections for Canada and Regions. 1998-2008, p. </a:t>
            </a:r>
            <a:endParaRPr lang="fr-CA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32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Approcher la fécondité par l’âge médian</a:t>
            </a:r>
            <a:endParaRPr lang="fr-CA" dirty="0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6355593"/>
              </p:ext>
            </p:extLst>
          </p:nvPr>
        </p:nvGraphicFramePr>
        <p:xfrm>
          <a:off x="3549333" y="1077278"/>
          <a:ext cx="5368290" cy="55876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9430">
                  <a:extLst>
                    <a:ext uri="{9D8B030D-6E8A-4147-A177-3AD203B41FA5}">
                      <a16:colId xmlns:a16="http://schemas.microsoft.com/office/drawing/2014/main" val="3186766582"/>
                    </a:ext>
                  </a:extLst>
                </a:gridCol>
                <a:gridCol w="1789430">
                  <a:extLst>
                    <a:ext uri="{9D8B030D-6E8A-4147-A177-3AD203B41FA5}">
                      <a16:colId xmlns:a16="http://schemas.microsoft.com/office/drawing/2014/main" val="3624520358"/>
                    </a:ext>
                  </a:extLst>
                </a:gridCol>
                <a:gridCol w="1789430">
                  <a:extLst>
                    <a:ext uri="{9D8B030D-6E8A-4147-A177-3AD203B41FA5}">
                      <a16:colId xmlns:a16="http://schemas.microsoft.com/office/drawing/2014/main" val="33160356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fr-CA" sz="2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Groupe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2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Nom de la réserve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2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Age médian</a:t>
                      </a: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2449864373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CA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Innus</a:t>
                      </a:r>
                      <a:endParaRPr lang="fr-C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Pessamit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34,6</a:t>
                      </a: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189083101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Maliotenam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26,1</a:t>
                      </a: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215493991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Mashteuiatsh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37,5</a:t>
                      </a: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3280064515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CA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Cris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Waskaganish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25,5</a:t>
                      </a: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362475182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Chisasibi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25,8</a:t>
                      </a: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1210686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fr-CA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Cree/Saska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Makwa Lake 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19,8</a:t>
                      </a: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1802108855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CA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Attikamek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Manawan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C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16039733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Obedjiwan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C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20413289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Wemotaci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C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3989483039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CA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Algonquin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Lac Simon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C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269056703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Kitigan Zibi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C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4458866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fr-CA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Micmacs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Listuguj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C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32313468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fr-CA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Huron-Wendat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Wendake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2938335523"/>
                  </a:ext>
                </a:extLst>
              </a:tr>
            </a:tbl>
          </a:graphicData>
        </a:graphic>
      </p:graphicFrame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623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Approcher la fécondité par l’âge médian</a:t>
            </a:r>
            <a:endParaRPr lang="fr-CA" dirty="0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5961986"/>
              </p:ext>
            </p:extLst>
          </p:nvPr>
        </p:nvGraphicFramePr>
        <p:xfrm>
          <a:off x="3549333" y="1077278"/>
          <a:ext cx="5368290" cy="55876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9430">
                  <a:extLst>
                    <a:ext uri="{9D8B030D-6E8A-4147-A177-3AD203B41FA5}">
                      <a16:colId xmlns:a16="http://schemas.microsoft.com/office/drawing/2014/main" val="3186766582"/>
                    </a:ext>
                  </a:extLst>
                </a:gridCol>
                <a:gridCol w="1789430">
                  <a:extLst>
                    <a:ext uri="{9D8B030D-6E8A-4147-A177-3AD203B41FA5}">
                      <a16:colId xmlns:a16="http://schemas.microsoft.com/office/drawing/2014/main" val="3624520358"/>
                    </a:ext>
                  </a:extLst>
                </a:gridCol>
                <a:gridCol w="1789430">
                  <a:extLst>
                    <a:ext uri="{9D8B030D-6E8A-4147-A177-3AD203B41FA5}">
                      <a16:colId xmlns:a16="http://schemas.microsoft.com/office/drawing/2014/main" val="33160356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fr-CA" sz="2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Groupe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2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Nom de la réserve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2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Age médian</a:t>
                      </a: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2449864373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CA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Innus</a:t>
                      </a:r>
                      <a:endParaRPr lang="fr-C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Pessamit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34,6</a:t>
                      </a: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189083101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Maliotenam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26,1</a:t>
                      </a: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215493991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Mashteuiatsh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37,5</a:t>
                      </a: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3280064515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CA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Cris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Waskaganish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25,5</a:t>
                      </a: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362475182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Chisasibi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25,8</a:t>
                      </a: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1210686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fr-CA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Cree/Saska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Makwa Lake 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19,8</a:t>
                      </a: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1802108855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CA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Attikamek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Manawan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22,1</a:t>
                      </a: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16039733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Obedjiwan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22,5</a:t>
                      </a: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20413289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Wemotaci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23,1</a:t>
                      </a: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3989483039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CA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Algonquin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Lac Simon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C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269056703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Kitigan Zibi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C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4458866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fr-CA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Micmacs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Listuguj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C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32313468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fr-CA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Huron-Wendat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Wendake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2938335523"/>
                  </a:ext>
                </a:extLst>
              </a:tr>
            </a:tbl>
          </a:graphicData>
        </a:graphic>
      </p:graphicFrame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09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Approcher la fécondité par l’âge médian</a:t>
            </a:r>
            <a:endParaRPr lang="fr-CA" dirty="0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5254665"/>
              </p:ext>
            </p:extLst>
          </p:nvPr>
        </p:nvGraphicFramePr>
        <p:xfrm>
          <a:off x="3549333" y="1077278"/>
          <a:ext cx="5368290" cy="55876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9430">
                  <a:extLst>
                    <a:ext uri="{9D8B030D-6E8A-4147-A177-3AD203B41FA5}">
                      <a16:colId xmlns:a16="http://schemas.microsoft.com/office/drawing/2014/main" val="3186766582"/>
                    </a:ext>
                  </a:extLst>
                </a:gridCol>
                <a:gridCol w="1789430">
                  <a:extLst>
                    <a:ext uri="{9D8B030D-6E8A-4147-A177-3AD203B41FA5}">
                      <a16:colId xmlns:a16="http://schemas.microsoft.com/office/drawing/2014/main" val="3624520358"/>
                    </a:ext>
                  </a:extLst>
                </a:gridCol>
                <a:gridCol w="1789430">
                  <a:extLst>
                    <a:ext uri="{9D8B030D-6E8A-4147-A177-3AD203B41FA5}">
                      <a16:colId xmlns:a16="http://schemas.microsoft.com/office/drawing/2014/main" val="33160356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fr-CA" sz="2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Groupe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2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Nom de la réserve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2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Age médian</a:t>
                      </a: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2449864373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CA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Innus</a:t>
                      </a:r>
                      <a:endParaRPr lang="fr-C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Pessamit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34,6</a:t>
                      </a: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189083101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Maliotenam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26,1</a:t>
                      </a: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215493991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Mashteuiatsh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37,5</a:t>
                      </a: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3280064515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CA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Cris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Waskaganish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25,5</a:t>
                      </a: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362475182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Chisasibi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25,8</a:t>
                      </a: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1210686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fr-CA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Cree/Saska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Makwa Lake 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19,8</a:t>
                      </a: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1802108855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CA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Attikamek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Manawan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22,1</a:t>
                      </a: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16039733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Obedjiwan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22,5</a:t>
                      </a: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20413289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Wemotaci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23,1</a:t>
                      </a: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3989483039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CA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Algonquin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Lac Simon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20,5</a:t>
                      </a: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269056703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Kitigan Zibi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35,9</a:t>
                      </a: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4458866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fr-CA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Micmacs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Listuguj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C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32313468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fr-CA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Huron-Wendat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Wendake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2938335523"/>
                  </a:ext>
                </a:extLst>
              </a:tr>
            </a:tbl>
          </a:graphicData>
        </a:graphic>
      </p:graphicFrame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29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Approcher la fécondité par l’âge médian</a:t>
            </a:r>
            <a:endParaRPr lang="fr-CA" dirty="0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7068214"/>
              </p:ext>
            </p:extLst>
          </p:nvPr>
        </p:nvGraphicFramePr>
        <p:xfrm>
          <a:off x="3549333" y="1077278"/>
          <a:ext cx="5368290" cy="55876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9430">
                  <a:extLst>
                    <a:ext uri="{9D8B030D-6E8A-4147-A177-3AD203B41FA5}">
                      <a16:colId xmlns:a16="http://schemas.microsoft.com/office/drawing/2014/main" val="3186766582"/>
                    </a:ext>
                  </a:extLst>
                </a:gridCol>
                <a:gridCol w="1789430">
                  <a:extLst>
                    <a:ext uri="{9D8B030D-6E8A-4147-A177-3AD203B41FA5}">
                      <a16:colId xmlns:a16="http://schemas.microsoft.com/office/drawing/2014/main" val="3624520358"/>
                    </a:ext>
                  </a:extLst>
                </a:gridCol>
                <a:gridCol w="1789430">
                  <a:extLst>
                    <a:ext uri="{9D8B030D-6E8A-4147-A177-3AD203B41FA5}">
                      <a16:colId xmlns:a16="http://schemas.microsoft.com/office/drawing/2014/main" val="33160356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fr-CA" sz="2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Groupe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2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Nom de la réserve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2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Age médian</a:t>
                      </a: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2449864373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CA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Innus</a:t>
                      </a:r>
                      <a:endParaRPr lang="fr-C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Pessamit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34,6</a:t>
                      </a: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189083101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Maliotenam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26,1</a:t>
                      </a: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215493991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Mashteuiatsh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37,5</a:t>
                      </a: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3280064515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CA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Cris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Waskaganish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25,5</a:t>
                      </a: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362475182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Chisasibi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25,8</a:t>
                      </a: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1210686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fr-CA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Cree/Saska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Makwa Lake 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19,8</a:t>
                      </a: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1802108855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CA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Attikamek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Manawan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22,1</a:t>
                      </a: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16039733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Obedjiwan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22,5</a:t>
                      </a: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20413289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Wemotaci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23,1</a:t>
                      </a: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3989483039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CA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Algonquin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Lac Simon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20,5</a:t>
                      </a: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269056703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Kitigan Zibi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35,9</a:t>
                      </a: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4458866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fr-CA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Micmacs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Listuguj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35,7</a:t>
                      </a: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32313468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fr-CA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Huron-Wendat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Wendake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2938335523"/>
                  </a:ext>
                </a:extLst>
              </a:tr>
            </a:tbl>
          </a:graphicData>
        </a:graphic>
      </p:graphicFrame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81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Approcher la fécondité par l’âge médian</a:t>
            </a:r>
            <a:endParaRPr lang="fr-CA" dirty="0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0677053"/>
              </p:ext>
            </p:extLst>
          </p:nvPr>
        </p:nvGraphicFramePr>
        <p:xfrm>
          <a:off x="3549333" y="1077278"/>
          <a:ext cx="5368290" cy="55876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9430">
                  <a:extLst>
                    <a:ext uri="{9D8B030D-6E8A-4147-A177-3AD203B41FA5}">
                      <a16:colId xmlns:a16="http://schemas.microsoft.com/office/drawing/2014/main" val="3186766582"/>
                    </a:ext>
                  </a:extLst>
                </a:gridCol>
                <a:gridCol w="1789430">
                  <a:extLst>
                    <a:ext uri="{9D8B030D-6E8A-4147-A177-3AD203B41FA5}">
                      <a16:colId xmlns:a16="http://schemas.microsoft.com/office/drawing/2014/main" val="3624520358"/>
                    </a:ext>
                  </a:extLst>
                </a:gridCol>
                <a:gridCol w="1789430">
                  <a:extLst>
                    <a:ext uri="{9D8B030D-6E8A-4147-A177-3AD203B41FA5}">
                      <a16:colId xmlns:a16="http://schemas.microsoft.com/office/drawing/2014/main" val="33160356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fr-CA" sz="2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Groupe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2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Nom de la réserve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2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Age médian</a:t>
                      </a: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2449864373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CA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Innus</a:t>
                      </a:r>
                      <a:endParaRPr lang="fr-C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Pessamit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34,6</a:t>
                      </a: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189083101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Maliotenam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26,1</a:t>
                      </a: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215493991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Mashteuiatsh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37,5</a:t>
                      </a: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3280064515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CA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Cris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Waskaganish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25,5</a:t>
                      </a: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362475182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Chisasibi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25,8</a:t>
                      </a: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1210686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fr-CA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Cree/Saska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Makwa Lake 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19,8</a:t>
                      </a: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1802108855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CA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Attikamek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Manawan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22,1</a:t>
                      </a: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16039733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Obedjiwan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22,5</a:t>
                      </a: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20413289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Wemotaci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23,1</a:t>
                      </a: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3989483039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CA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Algonquin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Lac Simon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20,5</a:t>
                      </a: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269056703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Kitigan Zibi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35,9</a:t>
                      </a: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4458866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fr-CA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Micmacs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Listuguj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35,7</a:t>
                      </a: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32313468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fr-CA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Huron-Wendat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Wendake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43,2</a:t>
                      </a: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2938335523"/>
                  </a:ext>
                </a:extLst>
              </a:tr>
            </a:tbl>
          </a:graphicData>
        </a:graphic>
      </p:graphicFrame>
      <p:sp>
        <p:nvSpPr>
          <p:cNvPr id="3" name="Ellipse 2"/>
          <p:cNvSpPr/>
          <p:nvPr/>
        </p:nvSpPr>
        <p:spPr>
          <a:xfrm>
            <a:off x="7513320" y="6309360"/>
            <a:ext cx="876300" cy="54864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69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Approcher la fécondité par l’âge médian</a:t>
            </a:r>
            <a:endParaRPr lang="fr-CA" dirty="0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6514733"/>
              </p:ext>
            </p:extLst>
          </p:nvPr>
        </p:nvGraphicFramePr>
        <p:xfrm>
          <a:off x="1767840" y="3081338"/>
          <a:ext cx="9037320" cy="22399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5480">
                  <a:extLst>
                    <a:ext uri="{9D8B030D-6E8A-4147-A177-3AD203B41FA5}">
                      <a16:colId xmlns:a16="http://schemas.microsoft.com/office/drawing/2014/main" val="3186766582"/>
                    </a:ext>
                  </a:extLst>
                </a:gridCol>
                <a:gridCol w="4290060">
                  <a:extLst>
                    <a:ext uri="{9D8B030D-6E8A-4147-A177-3AD203B41FA5}">
                      <a16:colId xmlns:a16="http://schemas.microsoft.com/office/drawing/2014/main" val="3624520358"/>
                    </a:ext>
                  </a:extLst>
                </a:gridCol>
                <a:gridCol w="2811780">
                  <a:extLst>
                    <a:ext uri="{9D8B030D-6E8A-4147-A177-3AD203B41FA5}">
                      <a16:colId xmlns:a16="http://schemas.microsoft.com/office/drawing/2014/main" val="33160356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fr-CA" sz="2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Groupe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2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Nom de la réserve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2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Age médian</a:t>
                      </a: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24498643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fr-CA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Huron-</a:t>
                      </a:r>
                      <a:r>
                        <a:rPr lang="fr-CA" sz="2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Wendat</a:t>
                      </a:r>
                      <a:endParaRPr lang="fr-CA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2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Wendake</a:t>
                      </a:r>
                      <a:endParaRPr lang="fr-CA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43,2</a:t>
                      </a: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21549399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fr-CA" sz="24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Québecois</a:t>
                      </a:r>
                      <a:endParaRPr lang="fr-CA" sz="2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24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Province de Québec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CA" sz="2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32800645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endParaRPr lang="fr-CA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Ville de Québec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CA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36247518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endParaRPr lang="fr-CA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Ville </a:t>
                      </a:r>
                      <a:r>
                        <a:rPr lang="fr-CA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Ancienne-Lorette</a:t>
                      </a:r>
                      <a:endParaRPr lang="fr-CA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CA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1210686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fr-CA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Compté de  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Charlesbourg-Haute </a:t>
                      </a:r>
                      <a:r>
                        <a:rPr lang="fr-CA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St-Charles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CA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1802108855"/>
                  </a:ext>
                </a:extLst>
              </a:tr>
            </a:tbl>
          </a:graphicData>
        </a:graphic>
      </p:graphicFrame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06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Approcher la fécondité par l’âge médian</a:t>
            </a:r>
            <a:endParaRPr lang="fr-CA" dirty="0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9600078"/>
              </p:ext>
            </p:extLst>
          </p:nvPr>
        </p:nvGraphicFramePr>
        <p:xfrm>
          <a:off x="1767840" y="3081338"/>
          <a:ext cx="9037320" cy="22399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5480">
                  <a:extLst>
                    <a:ext uri="{9D8B030D-6E8A-4147-A177-3AD203B41FA5}">
                      <a16:colId xmlns:a16="http://schemas.microsoft.com/office/drawing/2014/main" val="3186766582"/>
                    </a:ext>
                  </a:extLst>
                </a:gridCol>
                <a:gridCol w="4290060">
                  <a:extLst>
                    <a:ext uri="{9D8B030D-6E8A-4147-A177-3AD203B41FA5}">
                      <a16:colId xmlns:a16="http://schemas.microsoft.com/office/drawing/2014/main" val="3624520358"/>
                    </a:ext>
                  </a:extLst>
                </a:gridCol>
                <a:gridCol w="2811780">
                  <a:extLst>
                    <a:ext uri="{9D8B030D-6E8A-4147-A177-3AD203B41FA5}">
                      <a16:colId xmlns:a16="http://schemas.microsoft.com/office/drawing/2014/main" val="33160356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fr-CA" sz="2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Groupe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2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Nom de la réserve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2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Age médian</a:t>
                      </a: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24498643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fr-CA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Huron-</a:t>
                      </a:r>
                      <a:r>
                        <a:rPr lang="fr-CA" sz="2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Wendat</a:t>
                      </a:r>
                      <a:endParaRPr lang="fr-CA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2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Wendake</a:t>
                      </a:r>
                      <a:endParaRPr lang="fr-CA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43,2</a:t>
                      </a: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21549399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fr-CA" sz="24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Québecois</a:t>
                      </a:r>
                      <a:endParaRPr lang="fr-CA" sz="2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24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Province de Québec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24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42,5</a:t>
                      </a: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32800645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endParaRPr lang="fr-CA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Ville de Québec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43,3</a:t>
                      </a: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36247518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endParaRPr lang="fr-CA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Ville </a:t>
                      </a:r>
                      <a:r>
                        <a:rPr lang="fr-CA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Ancienne-Lorette</a:t>
                      </a:r>
                      <a:endParaRPr lang="fr-CA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46,1</a:t>
                      </a: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1210686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fr-CA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Compté de  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Charlesbourg-Haute </a:t>
                      </a:r>
                      <a:r>
                        <a:rPr lang="fr-CA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St-Charles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42,7</a:t>
                      </a: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1802108855"/>
                  </a:ext>
                </a:extLst>
              </a:tr>
            </a:tbl>
          </a:graphicData>
        </a:graphic>
      </p:graphicFrame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5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/>
              <a:t>La population de quelques réserves </a:t>
            </a:r>
            <a:r>
              <a:rPr lang="fr-CA" dirty="0" smtClean="0"/>
              <a:t>cris </a:t>
            </a:r>
            <a:r>
              <a:rPr lang="fr-CA" dirty="0"/>
              <a:t>en 2016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6039667"/>
              </p:ext>
            </p:extLst>
          </p:nvPr>
        </p:nvGraphicFramePr>
        <p:xfrm>
          <a:off x="1103313" y="2052638"/>
          <a:ext cx="8947150" cy="4195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73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Plan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fr-CA" dirty="0" smtClean="0"/>
              <a:t>Contexte et objectifs de l’étude</a:t>
            </a:r>
          </a:p>
          <a:p>
            <a:pPr marL="457200" indent="-457200">
              <a:buFont typeface="+mj-lt"/>
              <a:buAutoNum type="arabicPeriod"/>
            </a:pPr>
            <a:r>
              <a:rPr lang="fr-CA" dirty="0" smtClean="0"/>
              <a:t>Bilan </a:t>
            </a:r>
            <a:r>
              <a:rPr lang="fr-CA" dirty="0"/>
              <a:t>de l’étude de 2008</a:t>
            </a:r>
          </a:p>
          <a:p>
            <a:pPr marL="457200" indent="-457200">
              <a:buFont typeface="+mj-lt"/>
              <a:buAutoNum type="arabicPeriod"/>
            </a:pPr>
            <a:r>
              <a:rPr lang="fr-CA" dirty="0" smtClean="0"/>
              <a:t>Les composantes d’une </a:t>
            </a:r>
            <a:r>
              <a:rPr lang="fr-CA" dirty="0"/>
              <a:t>p</a:t>
            </a:r>
            <a:r>
              <a:rPr lang="fr-CA" dirty="0" smtClean="0"/>
              <a:t>rojection démographique et les deux éléments centraux pour la population huronne-</a:t>
            </a:r>
            <a:r>
              <a:rPr lang="fr-CA" dirty="0" err="1" smtClean="0"/>
              <a:t>wendat</a:t>
            </a:r>
            <a:r>
              <a:rPr lang="fr-CA" dirty="0" smtClean="0"/>
              <a:t>: 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fr-CA" dirty="0" smtClean="0"/>
              <a:t>Mariage et exogamie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fr-CA" dirty="0" smtClean="0"/>
              <a:t>La natalité chez les Premières </a:t>
            </a:r>
            <a:r>
              <a:rPr lang="fr-CA" dirty="0"/>
              <a:t>N</a:t>
            </a:r>
            <a:r>
              <a:rPr lang="fr-CA" dirty="0" smtClean="0"/>
              <a:t>ations versus l’estimation indirecte de la fécondité de la Nation huronne-</a:t>
            </a:r>
            <a:r>
              <a:rPr lang="fr-CA" dirty="0" err="1" smtClean="0"/>
              <a:t>wendate</a:t>
            </a:r>
            <a:endParaRPr lang="fr-CA" dirty="0" smtClean="0"/>
          </a:p>
          <a:p>
            <a:pPr marL="457200" indent="-457200">
              <a:buFont typeface="+mj-lt"/>
              <a:buAutoNum type="arabicPeriod"/>
            </a:pPr>
            <a:r>
              <a:rPr lang="fr-CA" dirty="0" smtClean="0"/>
              <a:t>Résultats préliminaires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79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/>
              <a:t>La population de quelques réserves </a:t>
            </a:r>
            <a:r>
              <a:rPr lang="fr-CA" dirty="0" err="1" smtClean="0"/>
              <a:t>attikamek</a:t>
            </a:r>
            <a:r>
              <a:rPr lang="fr-CA" dirty="0" smtClean="0"/>
              <a:t> </a:t>
            </a:r>
            <a:r>
              <a:rPr lang="fr-CA" dirty="0"/>
              <a:t>en 2016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5916106"/>
              </p:ext>
            </p:extLst>
          </p:nvPr>
        </p:nvGraphicFramePr>
        <p:xfrm>
          <a:off x="1103313" y="2052638"/>
          <a:ext cx="8947150" cy="4195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7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/>
              <a:t>La population de </a:t>
            </a:r>
            <a:r>
              <a:rPr lang="fr-CA" dirty="0" smtClean="0"/>
              <a:t>la réserve de </a:t>
            </a:r>
            <a:r>
              <a:rPr lang="fr-CA" dirty="0" err="1" smtClean="0"/>
              <a:t>Wendake</a:t>
            </a:r>
            <a:r>
              <a:rPr lang="fr-CA" dirty="0" smtClean="0"/>
              <a:t> en </a:t>
            </a:r>
            <a:r>
              <a:rPr lang="fr-CA" dirty="0"/>
              <a:t>2016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6393481"/>
              </p:ext>
            </p:extLst>
          </p:nvPr>
        </p:nvGraphicFramePr>
        <p:xfrm>
          <a:off x="1103313" y="2052638"/>
          <a:ext cx="8947150" cy="4195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84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4. Résultats préliminaires: exercice de projection démographique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sz="2400" dirty="0" smtClean="0"/>
              <a:t>Horizon: 2020, 2050 et 2070</a:t>
            </a:r>
          </a:p>
          <a:p>
            <a:r>
              <a:rPr lang="fr-CA" sz="2400" dirty="0" smtClean="0"/>
              <a:t>Nouveau paramètre de fécondité:</a:t>
            </a:r>
          </a:p>
          <a:p>
            <a:pPr marL="0" indent="0">
              <a:buNone/>
            </a:pPr>
            <a:r>
              <a:rPr lang="fr-CA" sz="2400" dirty="0"/>
              <a:t> </a:t>
            </a:r>
            <a:r>
              <a:rPr lang="fr-CA" sz="2400" dirty="0" smtClean="0"/>
              <a:t>      ISF= 1,6 enfant</a:t>
            </a:r>
          </a:p>
          <a:p>
            <a:r>
              <a:rPr lang="fr-CA" sz="2400" dirty="0" smtClean="0"/>
              <a:t>Maintien des paramètres d’exogamie: </a:t>
            </a:r>
            <a:br>
              <a:rPr lang="fr-CA" sz="2400" dirty="0" smtClean="0"/>
            </a:br>
            <a:r>
              <a:rPr lang="fr-CA" sz="2400" dirty="0" smtClean="0"/>
              <a:t>      70</a:t>
            </a:r>
            <a:r>
              <a:rPr lang="fr-CA" sz="2400" dirty="0"/>
              <a:t>% sur réserve et 90% hors </a:t>
            </a:r>
            <a:r>
              <a:rPr lang="fr-CA" sz="2400" dirty="0" smtClean="0"/>
              <a:t>réserve</a:t>
            </a:r>
          </a:p>
          <a:p>
            <a:r>
              <a:rPr lang="fr-CA" sz="2400" dirty="0"/>
              <a:t>D</a:t>
            </a:r>
            <a:r>
              <a:rPr lang="fr-CA" sz="2400" dirty="0" smtClean="0"/>
              <a:t>e 4 100 membres en 2020, la population huronne-</a:t>
            </a:r>
            <a:r>
              <a:rPr lang="fr-CA" sz="2400" dirty="0" err="1" smtClean="0"/>
              <a:t>wendat</a:t>
            </a:r>
            <a:r>
              <a:rPr lang="fr-CA" sz="2400" dirty="0" smtClean="0"/>
              <a:t> et ses descendants passerait à </a:t>
            </a:r>
          </a:p>
          <a:p>
            <a:pPr lvl="1"/>
            <a:r>
              <a:rPr lang="fr-CA" sz="2400" dirty="0" smtClean="0"/>
              <a:t>à 3 100 en 2050 (dont 700 sans statut)</a:t>
            </a:r>
          </a:p>
          <a:p>
            <a:pPr lvl="1"/>
            <a:r>
              <a:rPr lang="fr-CA" sz="2400" dirty="0" smtClean="0"/>
              <a:t>à 2 500 en 2070 (dont 1 100 descendants sans statut) </a:t>
            </a:r>
            <a:endParaRPr lang="fr-CA" sz="24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880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Conclusion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CA" dirty="0" smtClean="0"/>
              <a:t>Les paramètres démographiques de la Nation huronne-</a:t>
            </a:r>
            <a:r>
              <a:rPr lang="fr-CA" dirty="0" err="1" smtClean="0"/>
              <a:t>wendat</a:t>
            </a:r>
            <a:r>
              <a:rPr lang="fr-CA" dirty="0" smtClean="0"/>
              <a:t>, compte tenu des règles de transmission du statut de membre selon la loi, favorisent une décroissance démographique: </a:t>
            </a:r>
            <a:br>
              <a:rPr lang="fr-CA" dirty="0" smtClean="0"/>
            </a:br>
            <a:r>
              <a:rPr lang="fr-CA" dirty="0" smtClean="0"/>
              <a:t>               faible fécondité et forte exogamie.</a:t>
            </a:r>
          </a:p>
          <a:p>
            <a:r>
              <a:rPr lang="fr-CA" dirty="0"/>
              <a:t>Les contestations de la loi sur les Indiens ont </a:t>
            </a:r>
            <a:r>
              <a:rPr lang="fr-CA" dirty="0" smtClean="0"/>
              <a:t>toutefois conduit </a:t>
            </a:r>
            <a:r>
              <a:rPr lang="fr-CA" dirty="0"/>
              <a:t>à des bonds démographiques conjoncturels </a:t>
            </a:r>
            <a:r>
              <a:rPr lang="fr-CA" dirty="0" smtClean="0"/>
              <a:t>importants </a:t>
            </a:r>
            <a:br>
              <a:rPr lang="fr-CA" dirty="0" smtClean="0"/>
            </a:br>
            <a:r>
              <a:rPr lang="fr-CA" dirty="0" smtClean="0"/>
              <a:t>(+ 1700 suivant C-31 (1985) et + 1 000 suivant S-3 (C-3: 2017).</a:t>
            </a:r>
            <a:endParaRPr lang="fr-CA" dirty="0"/>
          </a:p>
          <a:p>
            <a:r>
              <a:rPr lang="fr-CA" dirty="0"/>
              <a:t>L</a:t>
            </a:r>
            <a:r>
              <a:rPr lang="fr-CA" dirty="0" smtClean="0"/>
              <a:t>es effets du projet de loi S-3 ont permis de retarder la décroissance d’environ 25 ans par rapport à notre étude de 2008.</a:t>
            </a:r>
          </a:p>
          <a:p>
            <a:r>
              <a:rPr lang="fr-CA" dirty="0" smtClean="0"/>
              <a:t>La reconnaissance d’un statut de membres aux descendants futurs des membres actuels (environ 1 100 personnes en 2070) maintiendrait l’effectif de la population huronne-</a:t>
            </a:r>
            <a:r>
              <a:rPr lang="fr-CA" dirty="0" err="1" smtClean="0"/>
              <a:t>wendat</a:t>
            </a:r>
            <a:r>
              <a:rPr lang="fr-CA" dirty="0" smtClean="0"/>
              <a:t> à environ </a:t>
            </a:r>
            <a:br>
              <a:rPr lang="fr-CA" dirty="0" smtClean="0"/>
            </a:br>
            <a:r>
              <a:rPr lang="fr-CA" dirty="0" smtClean="0"/>
              <a:t>3 000 personnes en  2050 et à près de 2 500 en 2070</a:t>
            </a:r>
            <a:endParaRPr lang="fr-CA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27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1. Contexte </a:t>
            </a:r>
            <a:r>
              <a:rPr lang="fr-CA" dirty="0"/>
              <a:t>et objectifs de </a:t>
            </a:r>
            <a:r>
              <a:rPr lang="fr-CA" dirty="0" smtClean="0"/>
              <a:t>l’étude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dirty="0" smtClean="0"/>
              <a:t>contestations </a:t>
            </a:r>
            <a:r>
              <a:rPr lang="fr-CA" dirty="0"/>
              <a:t>judiciaires ont conduit à revoir les règles de filiation permettant de reconnaître le « statut d’indien </a:t>
            </a:r>
            <a:r>
              <a:rPr lang="fr-CA" dirty="0" smtClean="0"/>
              <a:t>» selon la loi. </a:t>
            </a:r>
          </a:p>
          <a:p>
            <a:r>
              <a:rPr lang="fr-CA" dirty="0"/>
              <a:t>Effets </a:t>
            </a:r>
            <a:r>
              <a:rPr lang="fr-CA" dirty="0" smtClean="0"/>
              <a:t>démographiques </a:t>
            </a:r>
            <a:r>
              <a:rPr lang="fr-CA" dirty="0"/>
              <a:t>des projets de lois C-31 (1985) et </a:t>
            </a:r>
            <a:r>
              <a:rPr lang="fr-CA" dirty="0" smtClean="0"/>
              <a:t>S-3 </a:t>
            </a:r>
            <a:r>
              <a:rPr lang="fr-CA" dirty="0"/>
              <a:t>(2017) et évolution de la population de la Nation </a:t>
            </a:r>
            <a:r>
              <a:rPr lang="fr-CA" dirty="0" smtClean="0"/>
              <a:t>huronne-</a:t>
            </a:r>
            <a:r>
              <a:rPr lang="fr-CA" dirty="0" err="1" smtClean="0"/>
              <a:t>wendat</a:t>
            </a:r>
            <a:endParaRPr lang="fr-CA" dirty="0" smtClean="0"/>
          </a:p>
          <a:p>
            <a:r>
              <a:rPr lang="fr-CA" dirty="0"/>
              <a:t>P</a:t>
            </a:r>
            <a:r>
              <a:rPr lang="fr-CA" dirty="0" smtClean="0"/>
              <a:t>assage </a:t>
            </a:r>
            <a:r>
              <a:rPr lang="fr-CA" dirty="0"/>
              <a:t>de 3 000 membres de la Nation huronne-</a:t>
            </a:r>
            <a:r>
              <a:rPr lang="fr-CA" dirty="0" err="1"/>
              <a:t>wendat</a:t>
            </a:r>
            <a:r>
              <a:rPr lang="fr-CA" dirty="0"/>
              <a:t> en 2008 à actuellement plus de 4 000 </a:t>
            </a:r>
            <a:r>
              <a:rPr lang="fr-CA" dirty="0" smtClean="0"/>
              <a:t>membres: assurément </a:t>
            </a:r>
            <a:r>
              <a:rPr lang="fr-CA" dirty="0"/>
              <a:t>lié aux effets de ces contestations judiciaires. </a:t>
            </a:r>
            <a:endParaRPr lang="fr-CA" dirty="0" smtClean="0"/>
          </a:p>
          <a:p>
            <a:r>
              <a:rPr lang="fr-CA" dirty="0" smtClean="0"/>
              <a:t>Objectifs:  présenter </a:t>
            </a:r>
            <a:r>
              <a:rPr lang="fr-CA" dirty="0"/>
              <a:t>certaines des caractéristiques démographiques de la Nation huronne-</a:t>
            </a:r>
            <a:r>
              <a:rPr lang="fr-CA" dirty="0" err="1"/>
              <a:t>wendat</a:t>
            </a:r>
            <a:r>
              <a:rPr lang="fr-CA" dirty="0"/>
              <a:t> et </a:t>
            </a:r>
            <a:r>
              <a:rPr lang="fr-CA" dirty="0" smtClean="0"/>
              <a:t>tenter </a:t>
            </a:r>
            <a:r>
              <a:rPr lang="fr-CA" dirty="0"/>
              <a:t>à nouveau </a:t>
            </a:r>
            <a:r>
              <a:rPr lang="fr-CA" dirty="0" smtClean="0"/>
              <a:t>un </a:t>
            </a:r>
            <a:r>
              <a:rPr lang="fr-CA" dirty="0"/>
              <a:t>exercice prospectif de la population à l’horizon 2050 et 2070 de façon à guider les réflexions et les échanges qui se dérouleront dans le cadre du processus de consultation des mois à venir. 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19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2. Bilan de l’étude de 2008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CA" dirty="0" smtClean="0"/>
              <a:t>Trois scénarios de projection proposés en jouant sur différents paramètres (fécondité et exogamie) </a:t>
            </a:r>
          </a:p>
          <a:p>
            <a:pPr lvl="1"/>
            <a:r>
              <a:rPr lang="fr-CA" dirty="0" smtClean="0"/>
              <a:t>S1:Très favorable (fécondité et exogamie des Nations du Canada)</a:t>
            </a:r>
          </a:p>
          <a:p>
            <a:pPr lvl="1"/>
            <a:r>
              <a:rPr lang="fr-CA" dirty="0" smtClean="0"/>
              <a:t>S2: Favorable hybride (fécondité à 1,6 + exogamie Nations du Canada)</a:t>
            </a:r>
          </a:p>
          <a:p>
            <a:pPr lvl="1"/>
            <a:r>
              <a:rPr lang="fr-CA" dirty="0" smtClean="0"/>
              <a:t>S3: Plus réaliste (adapté aux comportements démographiques de NHW)</a:t>
            </a:r>
          </a:p>
          <a:p>
            <a:pPr lvl="1"/>
            <a:endParaRPr lang="fr-CA" dirty="0"/>
          </a:p>
          <a:p>
            <a:r>
              <a:rPr lang="fr-CA" dirty="0" smtClean="0"/>
              <a:t>Membres enregistrés: 2 976 en 2008</a:t>
            </a:r>
          </a:p>
          <a:p>
            <a:r>
              <a:rPr lang="fr-CA" dirty="0" smtClean="0"/>
              <a:t>En 2052: </a:t>
            </a:r>
            <a:r>
              <a:rPr lang="fr-CA" b="1" u="sng" dirty="0" smtClean="0"/>
              <a:t>1 300 membre</a:t>
            </a:r>
            <a:r>
              <a:rPr lang="fr-CA" b="1" dirty="0" smtClean="0"/>
              <a:t>s</a:t>
            </a:r>
            <a:r>
              <a:rPr lang="fr-CA" dirty="0" smtClean="0"/>
              <a:t> (6,1+6,2) et </a:t>
            </a:r>
            <a:r>
              <a:rPr lang="fr-CA" b="1" u="sng" dirty="0" smtClean="0"/>
              <a:t>650 descendants sans statut</a:t>
            </a:r>
          </a:p>
          <a:p>
            <a:r>
              <a:rPr lang="fr-CA" dirty="0" smtClean="0"/>
              <a:t>Selon scénario </a:t>
            </a:r>
            <a:r>
              <a:rPr lang="fr-CA" dirty="0"/>
              <a:t>3, </a:t>
            </a:r>
            <a:r>
              <a:rPr lang="fr-CA" dirty="0" smtClean="0"/>
              <a:t>le nombre de membres de 0-4 ans serait en </a:t>
            </a:r>
            <a:r>
              <a:rPr lang="fr-CA" dirty="0"/>
              <a:t>2052 </a:t>
            </a:r>
            <a:r>
              <a:rPr lang="fr-CA" dirty="0" smtClean="0"/>
              <a:t>de 15 au total …. dont </a:t>
            </a:r>
            <a:r>
              <a:rPr lang="fr-CA" dirty="0"/>
              <a:t>5 avec le statut 6,1 </a:t>
            </a:r>
            <a:r>
              <a:rPr lang="fr-CA" dirty="0" smtClean="0"/>
              <a:t>et </a:t>
            </a:r>
            <a:r>
              <a:rPr lang="fr-CA" dirty="0"/>
              <a:t>un seul enfant 6,1 résidant </a:t>
            </a:r>
            <a:r>
              <a:rPr lang="fr-CA" dirty="0" smtClean="0"/>
              <a:t>hors-réserve.</a:t>
            </a:r>
            <a:endParaRPr lang="fr-CA" dirty="0"/>
          </a:p>
          <a:p>
            <a:endParaRPr lang="fr-CA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45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21108" cy="1400530"/>
          </a:xfrm>
        </p:spPr>
        <p:txBody>
          <a:bodyPr/>
          <a:lstStyle/>
          <a:p>
            <a:r>
              <a:rPr lang="fr-CA" dirty="0" smtClean="0"/>
              <a:t>3. Les </a:t>
            </a:r>
            <a:r>
              <a:rPr lang="fr-CA" dirty="0"/>
              <a:t>composantes d’une projection </a:t>
            </a:r>
            <a:r>
              <a:rPr lang="fr-CA" dirty="0" smtClean="0"/>
              <a:t>démographique 2020-2070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spcBef>
                <a:spcPct val="30000"/>
              </a:spcBef>
            </a:pPr>
            <a:endParaRPr lang="fr-CA" altLang="fr-FR" b="1" dirty="0" smtClean="0">
              <a:latin typeface="Bookman Old Style" panose="02050604050505020204" pitchFamily="18" charset="0"/>
            </a:endParaRPr>
          </a:p>
          <a:p>
            <a:pPr marL="0" indent="0" algn="ctr">
              <a:spcBef>
                <a:spcPct val="30000"/>
              </a:spcBef>
              <a:buNone/>
            </a:pPr>
            <a:r>
              <a:rPr lang="fr-CA" altLang="fr-FR" sz="4000" b="1" dirty="0">
                <a:latin typeface="Bookman Old Style" panose="02050604050505020204" pitchFamily="18" charset="0"/>
              </a:rPr>
              <a:t>P</a:t>
            </a:r>
            <a:r>
              <a:rPr lang="fr-CA" altLang="fr-FR" sz="4000" b="1" baseline="-25000" dirty="0">
                <a:latin typeface="Bookman Old Style" panose="02050604050505020204" pitchFamily="18" charset="0"/>
              </a:rPr>
              <a:t>x</a:t>
            </a:r>
            <a:r>
              <a:rPr lang="fr-CA" altLang="fr-FR" sz="4000" b="1" dirty="0">
                <a:latin typeface="Bookman Old Style" panose="02050604050505020204" pitchFamily="18" charset="0"/>
              </a:rPr>
              <a:t> = P</a:t>
            </a:r>
            <a:r>
              <a:rPr lang="fr-CA" altLang="fr-FR" sz="4000" b="1" baseline="-25000" dirty="0">
                <a:latin typeface="Bookman Old Style" panose="02050604050505020204" pitchFamily="18" charset="0"/>
              </a:rPr>
              <a:t>0</a:t>
            </a:r>
            <a:r>
              <a:rPr lang="fr-CA" altLang="fr-FR" sz="4000" b="1" dirty="0">
                <a:latin typeface="Bookman Old Style" panose="02050604050505020204" pitchFamily="18" charset="0"/>
              </a:rPr>
              <a:t> + N</a:t>
            </a:r>
            <a:r>
              <a:rPr lang="fr-CA" altLang="fr-FR" sz="4000" b="1" baseline="-25000" dirty="0">
                <a:latin typeface="Bookman Old Style" panose="02050604050505020204" pitchFamily="18" charset="0"/>
              </a:rPr>
              <a:t>0-x</a:t>
            </a:r>
            <a:r>
              <a:rPr lang="fr-CA" altLang="fr-FR" sz="4000" b="1" dirty="0">
                <a:latin typeface="Bookman Old Style" panose="02050604050505020204" pitchFamily="18" charset="0"/>
              </a:rPr>
              <a:t> – D</a:t>
            </a:r>
            <a:r>
              <a:rPr lang="fr-CA" altLang="fr-FR" sz="4000" b="1" baseline="-25000" dirty="0">
                <a:latin typeface="Bookman Old Style" panose="02050604050505020204" pitchFamily="18" charset="0"/>
              </a:rPr>
              <a:t>0-x</a:t>
            </a:r>
            <a:r>
              <a:rPr lang="fr-CA" altLang="fr-FR" sz="4000" b="1" dirty="0">
                <a:latin typeface="Bookman Old Style" panose="02050604050505020204" pitchFamily="18" charset="0"/>
              </a:rPr>
              <a:t> </a:t>
            </a:r>
            <a:r>
              <a:rPr lang="fr-CA" altLang="fr-FR" sz="4000" b="1" i="1" dirty="0">
                <a:solidFill>
                  <a:srgbClr val="E51903"/>
                </a:solidFill>
                <a:latin typeface="Bookman Old Style" panose="02050604050505020204" pitchFamily="18" charset="0"/>
              </a:rPr>
              <a:t>+ I</a:t>
            </a:r>
            <a:r>
              <a:rPr lang="fr-CA" altLang="fr-FR" sz="4000" b="1" i="1" baseline="-25000" dirty="0">
                <a:solidFill>
                  <a:srgbClr val="E51903"/>
                </a:solidFill>
                <a:latin typeface="Bookman Old Style" panose="02050604050505020204" pitchFamily="18" charset="0"/>
              </a:rPr>
              <a:t>0-x</a:t>
            </a:r>
            <a:r>
              <a:rPr lang="fr-CA" altLang="fr-FR" sz="4000" b="1" i="1" dirty="0">
                <a:solidFill>
                  <a:srgbClr val="E51903"/>
                </a:solidFill>
                <a:latin typeface="Bookman Old Style" panose="02050604050505020204" pitchFamily="18" charset="0"/>
              </a:rPr>
              <a:t> – E</a:t>
            </a:r>
            <a:r>
              <a:rPr lang="fr-CA" altLang="fr-FR" sz="4000" b="1" i="1" baseline="-25000" dirty="0">
                <a:solidFill>
                  <a:srgbClr val="E51903"/>
                </a:solidFill>
                <a:latin typeface="Bookman Old Style" panose="02050604050505020204" pitchFamily="18" charset="0"/>
              </a:rPr>
              <a:t>0-x</a:t>
            </a:r>
            <a:r>
              <a:rPr lang="fr-CA" altLang="fr-FR" sz="4000" i="1" dirty="0">
                <a:latin typeface="Bookman Old Style" panose="02050604050505020204" pitchFamily="18" charset="0"/>
              </a:rPr>
              <a:t> </a:t>
            </a:r>
          </a:p>
          <a:p>
            <a:pPr marL="0" indent="0">
              <a:spcBef>
                <a:spcPct val="30000"/>
              </a:spcBef>
              <a:buNone/>
            </a:pPr>
            <a:endParaRPr lang="fr-CA" altLang="fr-FR" b="1" dirty="0">
              <a:latin typeface="Bookman Old Style" panose="02050604050505020204" pitchFamily="18" charset="0"/>
            </a:endParaRPr>
          </a:p>
          <a:p>
            <a:pPr marL="0" indent="0">
              <a:spcBef>
                <a:spcPct val="30000"/>
              </a:spcBef>
              <a:buNone/>
            </a:pPr>
            <a:r>
              <a:rPr lang="fr-CA" altLang="fr-FR" sz="2600" b="1" dirty="0" smtClean="0">
                <a:latin typeface="Bookman Old Style" panose="02050604050505020204" pitchFamily="18" charset="0"/>
              </a:rPr>
              <a:t>P</a:t>
            </a:r>
            <a:r>
              <a:rPr lang="fr-CA" altLang="fr-FR" sz="2600" b="1" baseline="-25000" dirty="0" smtClean="0">
                <a:latin typeface="Bookman Old Style" panose="02050604050505020204" pitchFamily="18" charset="0"/>
              </a:rPr>
              <a:t>x</a:t>
            </a:r>
            <a:r>
              <a:rPr lang="fr-CA" altLang="fr-FR" sz="2600" dirty="0" smtClean="0">
                <a:latin typeface="Bookman Old Style" panose="02050604050505020204" pitchFamily="18" charset="0"/>
              </a:rPr>
              <a:t>   </a:t>
            </a:r>
            <a:r>
              <a:rPr lang="fr-CA" altLang="fr-FR" sz="2600" dirty="0">
                <a:latin typeface="Bookman Old Style" panose="02050604050505020204" pitchFamily="18" charset="0"/>
              </a:rPr>
              <a:t>population au temps </a:t>
            </a:r>
            <a:r>
              <a:rPr lang="fr-CA" altLang="fr-FR" sz="2600" b="1" i="1" dirty="0">
                <a:latin typeface="Bookman Old Style" panose="02050604050505020204" pitchFamily="18" charset="0"/>
              </a:rPr>
              <a:t>t</a:t>
            </a:r>
            <a:r>
              <a:rPr lang="fr-CA" altLang="fr-FR" sz="2600" i="1" dirty="0">
                <a:latin typeface="Bookman Old Style" panose="02050604050505020204" pitchFamily="18" charset="0"/>
              </a:rPr>
              <a:t> = </a:t>
            </a:r>
            <a:r>
              <a:rPr lang="fr-CA" altLang="fr-FR" sz="2600" b="1" i="1" dirty="0" smtClean="0">
                <a:latin typeface="Bookman Old Style" panose="02050604050505020204" pitchFamily="18" charset="0"/>
              </a:rPr>
              <a:t>2070</a:t>
            </a:r>
            <a:endParaRPr lang="fr-CA" altLang="fr-FR" sz="2600" b="1" i="1" dirty="0">
              <a:latin typeface="Bookman Old Style" panose="02050604050505020204" pitchFamily="18" charset="0"/>
            </a:endParaRPr>
          </a:p>
          <a:p>
            <a:pPr>
              <a:spcBef>
                <a:spcPct val="30000"/>
              </a:spcBef>
            </a:pPr>
            <a:endParaRPr lang="fr-CA" altLang="fr-FR" sz="2600" b="1" dirty="0">
              <a:latin typeface="Bookman Old Style" panose="02050604050505020204" pitchFamily="18" charset="0"/>
            </a:endParaRPr>
          </a:p>
          <a:p>
            <a:pPr marL="0" indent="0">
              <a:spcBef>
                <a:spcPct val="30000"/>
              </a:spcBef>
              <a:buNone/>
            </a:pPr>
            <a:r>
              <a:rPr lang="fr-CA" altLang="fr-FR" sz="2600" b="1" dirty="0">
                <a:latin typeface="Bookman Old Style" panose="02050604050505020204" pitchFamily="18" charset="0"/>
              </a:rPr>
              <a:t>P</a:t>
            </a:r>
            <a:r>
              <a:rPr lang="fr-CA" altLang="fr-FR" sz="2600" b="1" baseline="-25000" dirty="0">
                <a:latin typeface="Bookman Old Style" panose="02050604050505020204" pitchFamily="18" charset="0"/>
              </a:rPr>
              <a:t>0</a:t>
            </a:r>
            <a:r>
              <a:rPr lang="fr-CA" altLang="fr-FR" sz="2600" dirty="0">
                <a:latin typeface="Bookman Old Style" panose="02050604050505020204" pitchFamily="18" charset="0"/>
              </a:rPr>
              <a:t>   population en début, soit à </a:t>
            </a:r>
            <a:r>
              <a:rPr lang="fr-CA" altLang="fr-FR" sz="2600" b="1" i="1" dirty="0">
                <a:latin typeface="Bookman Old Style" panose="02050604050505020204" pitchFamily="18" charset="0"/>
              </a:rPr>
              <a:t>t</a:t>
            </a:r>
            <a:r>
              <a:rPr lang="fr-CA" altLang="fr-FR" sz="2600" i="1" dirty="0">
                <a:latin typeface="Bookman Old Style" panose="02050604050505020204" pitchFamily="18" charset="0"/>
              </a:rPr>
              <a:t> = </a:t>
            </a:r>
            <a:r>
              <a:rPr lang="fr-CA" altLang="fr-FR" sz="2600" b="1" i="1" dirty="0" smtClean="0">
                <a:latin typeface="Bookman Old Style" panose="02050604050505020204" pitchFamily="18" charset="0"/>
              </a:rPr>
              <a:t>2020</a:t>
            </a:r>
            <a:endParaRPr lang="fr-CA" altLang="fr-FR" sz="2600" b="1" i="1" dirty="0">
              <a:latin typeface="Bookman Old Style" panose="02050604050505020204" pitchFamily="18" charset="0"/>
            </a:endParaRPr>
          </a:p>
          <a:p>
            <a:pPr marL="0" indent="0">
              <a:spcBef>
                <a:spcPct val="30000"/>
              </a:spcBef>
              <a:buNone/>
            </a:pPr>
            <a:r>
              <a:rPr lang="fr-CA" altLang="fr-FR" sz="2600" b="1" dirty="0">
                <a:latin typeface="Bookman Old Style" panose="02050604050505020204" pitchFamily="18" charset="0"/>
              </a:rPr>
              <a:t>N</a:t>
            </a:r>
            <a:r>
              <a:rPr lang="fr-CA" altLang="fr-FR" sz="2600" b="1" baseline="-25000" dirty="0">
                <a:latin typeface="Bookman Old Style" panose="02050604050505020204" pitchFamily="18" charset="0"/>
              </a:rPr>
              <a:t>0-x</a:t>
            </a:r>
            <a:r>
              <a:rPr lang="fr-CA" altLang="fr-FR" sz="2600" dirty="0">
                <a:latin typeface="Bookman Old Style" panose="02050604050505020204" pitchFamily="18" charset="0"/>
              </a:rPr>
              <a:t> naissances </a:t>
            </a:r>
            <a:r>
              <a:rPr lang="fr-CA" altLang="fr-FR" sz="2600" dirty="0" smtClean="0">
                <a:latin typeface="Bookman Old Style" panose="02050604050505020204" pitchFamily="18" charset="0"/>
              </a:rPr>
              <a:t>2020-2070 [</a:t>
            </a:r>
            <a:r>
              <a:rPr lang="fr-CA" altLang="fr-FR" sz="26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Bookman Old Style" panose="02050604050505020204" pitchFamily="18" charset="0"/>
              </a:rPr>
              <a:t>6.1</a:t>
            </a:r>
            <a:r>
              <a:rPr lang="fr-CA" altLang="fr-FR" sz="2600" dirty="0">
                <a:solidFill>
                  <a:schemeClr val="accent3">
                    <a:lumMod val="40000"/>
                    <a:lumOff val="60000"/>
                  </a:schemeClr>
                </a:solidFill>
                <a:latin typeface="Bookman Old Style" panose="02050604050505020204" pitchFamily="18" charset="0"/>
              </a:rPr>
              <a:t>, 6.2, </a:t>
            </a:r>
            <a:r>
              <a:rPr lang="fr-CA" altLang="fr-FR" sz="26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Bookman Old Style" panose="02050604050505020204" pitchFamily="18" charset="0"/>
              </a:rPr>
              <a:t>non-indiens</a:t>
            </a:r>
            <a:r>
              <a:rPr lang="fr-CA" altLang="fr-FR" sz="2600" dirty="0">
                <a:latin typeface="Bookman Old Style" panose="02050604050505020204" pitchFamily="18" charset="0"/>
              </a:rPr>
              <a:t>]</a:t>
            </a:r>
          </a:p>
          <a:p>
            <a:pPr marL="0" indent="0">
              <a:spcBef>
                <a:spcPct val="30000"/>
              </a:spcBef>
              <a:buNone/>
            </a:pPr>
            <a:r>
              <a:rPr lang="fr-CA" altLang="fr-FR" sz="2600" b="1" dirty="0">
                <a:latin typeface="Bookman Old Style" panose="02050604050505020204" pitchFamily="18" charset="0"/>
              </a:rPr>
              <a:t>D</a:t>
            </a:r>
            <a:r>
              <a:rPr lang="fr-CA" altLang="fr-FR" sz="2600" b="1" baseline="-25000" dirty="0">
                <a:latin typeface="Bookman Old Style" panose="02050604050505020204" pitchFamily="18" charset="0"/>
              </a:rPr>
              <a:t>0-x</a:t>
            </a:r>
            <a:r>
              <a:rPr lang="fr-CA" altLang="fr-FR" sz="2600" dirty="0">
                <a:latin typeface="Bookman Old Style" panose="02050604050505020204" pitchFamily="18" charset="0"/>
              </a:rPr>
              <a:t> décès durant la période (tables mortalité)</a:t>
            </a:r>
          </a:p>
          <a:p>
            <a:pPr>
              <a:spcBef>
                <a:spcPct val="30000"/>
              </a:spcBef>
            </a:pPr>
            <a:endParaRPr lang="fr-CA" altLang="fr-FR" sz="2600" b="1" i="1" dirty="0">
              <a:solidFill>
                <a:srgbClr val="E51903"/>
              </a:solidFill>
              <a:latin typeface="Bookman Old Style" panose="02050604050505020204" pitchFamily="18" charset="0"/>
            </a:endParaRPr>
          </a:p>
          <a:p>
            <a:pPr marL="0" indent="0">
              <a:spcBef>
                <a:spcPct val="30000"/>
              </a:spcBef>
              <a:buNone/>
            </a:pPr>
            <a:r>
              <a:rPr lang="fr-CA" altLang="fr-FR" sz="2600" b="1" i="1" dirty="0">
                <a:solidFill>
                  <a:srgbClr val="E51903"/>
                </a:solidFill>
                <a:latin typeface="Bookman Old Style" panose="02050604050505020204" pitchFamily="18" charset="0"/>
              </a:rPr>
              <a:t>I</a:t>
            </a:r>
            <a:r>
              <a:rPr lang="fr-CA" altLang="fr-FR" sz="2600" b="1" i="1" baseline="-25000" dirty="0">
                <a:solidFill>
                  <a:srgbClr val="E51903"/>
                </a:solidFill>
                <a:latin typeface="Bookman Old Style" panose="02050604050505020204" pitchFamily="18" charset="0"/>
              </a:rPr>
              <a:t>0-x</a:t>
            </a:r>
            <a:r>
              <a:rPr lang="fr-CA" altLang="fr-FR" sz="2600" i="1" dirty="0">
                <a:solidFill>
                  <a:srgbClr val="E51903"/>
                </a:solidFill>
                <a:latin typeface="Bookman Old Style" panose="02050604050505020204" pitchFamily="18" charset="0"/>
              </a:rPr>
              <a:t>	</a:t>
            </a:r>
            <a:r>
              <a:rPr lang="fr-CA" altLang="fr-FR" sz="2600" i="1" dirty="0" smtClean="0">
                <a:solidFill>
                  <a:srgbClr val="E51903"/>
                </a:solidFill>
                <a:latin typeface="Bookman Old Style" panose="02050604050505020204" pitchFamily="18" charset="0"/>
              </a:rPr>
              <a:t>   immigrants </a:t>
            </a:r>
            <a:r>
              <a:rPr lang="fr-CA" altLang="fr-FR" sz="2600" i="1" dirty="0">
                <a:solidFill>
                  <a:srgbClr val="E51903"/>
                </a:solidFill>
                <a:latin typeface="Bookman Old Style" panose="02050604050505020204" pitchFamily="18" charset="0"/>
              </a:rPr>
              <a:t>durant la période (NON)</a:t>
            </a:r>
          </a:p>
          <a:p>
            <a:pPr marL="0" indent="0">
              <a:spcBef>
                <a:spcPct val="30000"/>
              </a:spcBef>
              <a:buNone/>
            </a:pPr>
            <a:r>
              <a:rPr lang="fr-CA" altLang="fr-FR" sz="2600" b="1" i="1" dirty="0" smtClean="0">
                <a:solidFill>
                  <a:srgbClr val="E51903"/>
                </a:solidFill>
                <a:latin typeface="Bookman Old Style" panose="02050604050505020204" pitchFamily="18" charset="0"/>
              </a:rPr>
              <a:t>E</a:t>
            </a:r>
            <a:r>
              <a:rPr lang="fr-CA" altLang="fr-FR" sz="2600" b="1" i="1" baseline="-25000" dirty="0" smtClean="0">
                <a:solidFill>
                  <a:srgbClr val="E51903"/>
                </a:solidFill>
                <a:latin typeface="Bookman Old Style" panose="02050604050505020204" pitchFamily="18" charset="0"/>
              </a:rPr>
              <a:t>0-x</a:t>
            </a:r>
            <a:r>
              <a:rPr lang="fr-CA" altLang="fr-FR" sz="2600" i="1" dirty="0" smtClean="0">
                <a:solidFill>
                  <a:srgbClr val="E51903"/>
                </a:solidFill>
                <a:latin typeface="Bookman Old Style" panose="02050604050505020204" pitchFamily="18" charset="0"/>
              </a:rPr>
              <a:t>  émigrants </a:t>
            </a:r>
            <a:r>
              <a:rPr lang="fr-CA" altLang="fr-FR" sz="2600" i="1" dirty="0">
                <a:solidFill>
                  <a:srgbClr val="E51903"/>
                </a:solidFill>
                <a:latin typeface="Bookman Old Style" panose="02050604050505020204" pitchFamily="18" charset="0"/>
              </a:rPr>
              <a:t>durant la période (NON</a:t>
            </a:r>
            <a:r>
              <a:rPr lang="fr-CA" altLang="fr-FR" sz="2600" i="1" dirty="0" smtClean="0">
                <a:solidFill>
                  <a:srgbClr val="E51903"/>
                </a:solidFill>
                <a:latin typeface="Bookman Old Style" panose="02050604050505020204" pitchFamily="18" charset="0"/>
              </a:rPr>
              <a:t>)</a:t>
            </a:r>
            <a:endParaRPr lang="fr-CA" altLang="fr-FR" sz="2600" b="1" i="1" dirty="0">
              <a:solidFill>
                <a:srgbClr val="E51903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Flèche droite 3"/>
          <p:cNvSpPr/>
          <p:nvPr/>
        </p:nvSpPr>
        <p:spPr>
          <a:xfrm>
            <a:off x="262653" y="4195916"/>
            <a:ext cx="793596" cy="6120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" name="Flèche gauche 4"/>
          <p:cNvSpPr/>
          <p:nvPr/>
        </p:nvSpPr>
        <p:spPr>
          <a:xfrm>
            <a:off x="8163233" y="4229100"/>
            <a:ext cx="1614948" cy="54569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987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3.1  </a:t>
            </a:r>
            <a:r>
              <a:rPr lang="fr-CA" dirty="0"/>
              <a:t>Exogamie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CA" dirty="0"/>
          </a:p>
        </p:txBody>
      </p:sp>
      <p:grpSp>
        <p:nvGrpSpPr>
          <p:cNvPr id="4" name="Group 4"/>
          <p:cNvGrpSpPr/>
          <p:nvPr/>
        </p:nvGrpSpPr>
        <p:grpSpPr bwMode="auto">
          <a:xfrm>
            <a:off x="1757239" y="1925254"/>
            <a:ext cx="7527098" cy="4323145"/>
            <a:chOff x="0" y="52"/>
            <a:chExt cx="5144" cy="2715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1706" y="52"/>
              <a:ext cx="1723" cy="1224"/>
            </a:xfrm>
            <a:prstGeom prst="rect">
              <a:avLst/>
            </a:prstGeom>
            <a:solidFill>
              <a:srgbClr val="CCFFFF"/>
            </a:solidFill>
            <a:ln w="28575" algn="ctr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2676" y="1587"/>
              <a:ext cx="1724" cy="1180"/>
            </a:xfrm>
            <a:prstGeom prst="rect">
              <a:avLst/>
            </a:prstGeom>
            <a:solidFill>
              <a:srgbClr val="CCFFFF"/>
            </a:solidFill>
            <a:ln w="28575" algn="ctr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CA"/>
            </a:p>
          </p:txBody>
        </p:sp>
        <p:grpSp>
          <p:nvGrpSpPr>
            <p:cNvPr id="7" name="Group 7"/>
            <p:cNvGrpSpPr>
              <a:grpSpLocks/>
            </p:cNvGrpSpPr>
            <p:nvPr/>
          </p:nvGrpSpPr>
          <p:grpSpPr bwMode="auto">
            <a:xfrm>
              <a:off x="0" y="90"/>
              <a:ext cx="1606" cy="1042"/>
              <a:chOff x="0" y="90"/>
              <a:chExt cx="1606" cy="1042"/>
            </a:xfrm>
          </p:grpSpPr>
          <p:sp>
            <p:nvSpPr>
              <p:cNvPr id="41" name="Rectangle 40" descr="Stationery"/>
              <p:cNvSpPr>
                <a:spLocks noChangeArrowheads="1"/>
              </p:cNvSpPr>
              <p:nvPr/>
            </p:nvSpPr>
            <p:spPr bwMode="auto">
              <a:xfrm>
                <a:off x="0" y="90"/>
                <a:ext cx="789" cy="408"/>
              </a:xfrm>
              <a:prstGeom prst="rect">
                <a:avLst/>
              </a:prstGeom>
              <a:blipFill dpi="0" rotWithShape="1">
                <a:blip r:embed="rId2"/>
                <a:srcRect/>
                <a:tile tx="0" ty="0" sx="100000" sy="100000" flip="none" algn="tl"/>
              </a:blip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Aft>
                    <a:spcPts val="0"/>
                  </a:spcAft>
                </a:pPr>
                <a:r>
                  <a:rPr lang="en-CA" sz="1200" b="1" kern="12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Parent 6[1]</a:t>
                </a:r>
                <a:endParaRPr lang="fr-CA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42" name="Rectangle 41" descr="Stationery"/>
              <p:cNvSpPr>
                <a:spLocks noChangeArrowheads="1"/>
              </p:cNvSpPr>
              <p:nvPr/>
            </p:nvSpPr>
            <p:spPr bwMode="auto">
              <a:xfrm>
                <a:off x="817" y="90"/>
                <a:ext cx="789" cy="408"/>
              </a:xfrm>
              <a:prstGeom prst="rect">
                <a:avLst/>
              </a:prstGeom>
              <a:blipFill dpi="0" rotWithShape="1">
                <a:blip r:embed="rId2"/>
                <a:srcRect/>
                <a:tile tx="0" ty="0" sx="100000" sy="100000" flip="none" algn="tl"/>
              </a:blip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Aft>
                    <a:spcPts val="0"/>
                  </a:spcAft>
                </a:pPr>
                <a:r>
                  <a:rPr lang="en-CA" sz="1200" b="1" kern="12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Parent 6[1]</a:t>
                </a:r>
                <a:endParaRPr lang="fr-CA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43" name="Rectangle 42" descr="Stationery"/>
              <p:cNvSpPr>
                <a:spLocks noChangeArrowheads="1"/>
              </p:cNvSpPr>
              <p:nvPr/>
            </p:nvSpPr>
            <p:spPr bwMode="auto">
              <a:xfrm>
                <a:off x="408" y="724"/>
                <a:ext cx="789" cy="408"/>
              </a:xfrm>
              <a:prstGeom prst="rect">
                <a:avLst/>
              </a:prstGeom>
              <a:blipFill dpi="0" rotWithShape="1">
                <a:blip r:embed="rId2"/>
                <a:srcRect/>
                <a:tile tx="0" ty="0" sx="100000" sy="100000" flip="none" algn="tl"/>
              </a:blip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Aft>
                    <a:spcPts val="0"/>
                  </a:spcAft>
                </a:pPr>
                <a:r>
                  <a:rPr lang="en-CA" sz="1200" b="1" kern="12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Enfant 6[1] </a:t>
                </a:r>
                <a:endParaRPr lang="fr-CA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cxnSp>
            <p:nvCxnSpPr>
              <p:cNvPr id="44" name="Line 11"/>
              <p:cNvCxnSpPr/>
              <p:nvPr/>
            </p:nvCxnSpPr>
            <p:spPr bwMode="auto">
              <a:xfrm>
                <a:off x="318" y="634"/>
                <a:ext cx="90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5" name="Line 12"/>
              <p:cNvCxnSpPr/>
              <p:nvPr/>
            </p:nvCxnSpPr>
            <p:spPr bwMode="auto">
              <a:xfrm flipV="1">
                <a:off x="318" y="498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6" name="Line 13"/>
              <p:cNvCxnSpPr/>
              <p:nvPr/>
            </p:nvCxnSpPr>
            <p:spPr bwMode="auto">
              <a:xfrm flipV="1">
                <a:off x="1225" y="498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7" name="Line 14"/>
              <p:cNvCxnSpPr/>
              <p:nvPr/>
            </p:nvCxnSpPr>
            <p:spPr bwMode="auto">
              <a:xfrm>
                <a:off x="771" y="634"/>
                <a:ext cx="0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8" name="Group 15"/>
            <p:cNvGrpSpPr>
              <a:grpSpLocks/>
            </p:cNvGrpSpPr>
            <p:nvPr/>
          </p:nvGrpSpPr>
          <p:grpSpPr bwMode="auto">
            <a:xfrm>
              <a:off x="1769" y="90"/>
              <a:ext cx="1605" cy="1042"/>
              <a:chOff x="1769" y="90"/>
              <a:chExt cx="1605" cy="1042"/>
            </a:xfrm>
          </p:grpSpPr>
          <p:sp>
            <p:nvSpPr>
              <p:cNvPr id="34" name="Rectangle 33" descr="Stationery"/>
              <p:cNvSpPr>
                <a:spLocks noChangeArrowheads="1"/>
              </p:cNvSpPr>
              <p:nvPr/>
            </p:nvSpPr>
            <p:spPr bwMode="auto">
              <a:xfrm>
                <a:off x="1769" y="90"/>
                <a:ext cx="789" cy="408"/>
              </a:xfrm>
              <a:prstGeom prst="rect">
                <a:avLst/>
              </a:prstGeom>
              <a:blipFill dpi="0" rotWithShape="1">
                <a:blip r:embed="rId2"/>
                <a:srcRect/>
                <a:tile tx="0" ty="0" sx="100000" sy="100000" flip="none" algn="tl"/>
              </a:blip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Aft>
                    <a:spcPts val="0"/>
                  </a:spcAft>
                </a:pPr>
                <a:r>
                  <a:rPr lang="en-CA" sz="1200" b="1" kern="12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Parent 6[1]</a:t>
                </a:r>
                <a:endParaRPr lang="fr-CA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35" name="Rectangle 34" descr="Stationery"/>
              <p:cNvSpPr>
                <a:spLocks noChangeArrowheads="1"/>
              </p:cNvSpPr>
              <p:nvPr/>
            </p:nvSpPr>
            <p:spPr bwMode="auto">
              <a:xfrm>
                <a:off x="2586" y="90"/>
                <a:ext cx="788" cy="408"/>
              </a:xfrm>
              <a:prstGeom prst="rect">
                <a:avLst/>
              </a:prstGeom>
              <a:blipFill dpi="0" rotWithShape="1">
                <a:blip r:embed="rId2"/>
                <a:srcRect/>
                <a:tile tx="0" ty="0" sx="100000" sy="100000" flip="none" algn="tl"/>
              </a:blip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Aft>
                    <a:spcPts val="0"/>
                  </a:spcAft>
                </a:pPr>
                <a:r>
                  <a:rPr lang="en-CA" sz="1200" b="1" kern="12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Parent </a:t>
                </a:r>
                <a:endParaRPr lang="fr-CA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ctr" fontAlgn="base">
                  <a:spcAft>
                    <a:spcPts val="0"/>
                  </a:spcAft>
                </a:pPr>
                <a:r>
                  <a:rPr lang="en-CA" sz="1200" b="1" kern="12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Non Indien</a:t>
                </a:r>
                <a:endParaRPr lang="fr-CA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36" name="Rectangle 35" descr="Stationery"/>
              <p:cNvSpPr>
                <a:spLocks noChangeArrowheads="1"/>
              </p:cNvSpPr>
              <p:nvPr/>
            </p:nvSpPr>
            <p:spPr bwMode="auto">
              <a:xfrm>
                <a:off x="2177" y="724"/>
                <a:ext cx="789" cy="408"/>
              </a:xfrm>
              <a:prstGeom prst="rect">
                <a:avLst/>
              </a:prstGeom>
              <a:blipFill dpi="0" rotWithShape="1">
                <a:blip r:embed="rId2"/>
                <a:srcRect/>
                <a:tile tx="0" ty="0" sx="100000" sy="100000" flip="none" algn="tl"/>
              </a:blip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Aft>
                    <a:spcPts val="0"/>
                  </a:spcAft>
                </a:pPr>
                <a:r>
                  <a:rPr lang="en-CA" sz="1200" b="1" kern="12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Enfant 6[2]</a:t>
                </a:r>
                <a:endParaRPr lang="fr-CA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cxnSp>
            <p:nvCxnSpPr>
              <p:cNvPr id="37" name="Line 19"/>
              <p:cNvCxnSpPr/>
              <p:nvPr/>
            </p:nvCxnSpPr>
            <p:spPr bwMode="auto">
              <a:xfrm>
                <a:off x="2087" y="634"/>
                <a:ext cx="90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8" name="Line 20"/>
              <p:cNvCxnSpPr/>
              <p:nvPr/>
            </p:nvCxnSpPr>
            <p:spPr bwMode="auto">
              <a:xfrm flipV="1">
                <a:off x="2087" y="498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9" name="Line 21"/>
              <p:cNvCxnSpPr/>
              <p:nvPr/>
            </p:nvCxnSpPr>
            <p:spPr bwMode="auto">
              <a:xfrm flipV="1">
                <a:off x="2994" y="498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0" name="Line 22"/>
              <p:cNvCxnSpPr/>
              <p:nvPr/>
            </p:nvCxnSpPr>
            <p:spPr bwMode="auto">
              <a:xfrm>
                <a:off x="2540" y="634"/>
                <a:ext cx="0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9" name="Group 23"/>
            <p:cNvGrpSpPr>
              <a:grpSpLocks/>
            </p:cNvGrpSpPr>
            <p:nvPr/>
          </p:nvGrpSpPr>
          <p:grpSpPr bwMode="auto">
            <a:xfrm>
              <a:off x="3538" y="90"/>
              <a:ext cx="1606" cy="1042"/>
              <a:chOff x="3538" y="90"/>
              <a:chExt cx="1606" cy="1042"/>
            </a:xfrm>
          </p:grpSpPr>
          <p:sp>
            <p:nvSpPr>
              <p:cNvPr id="27" name="Rectangle 26" descr="Stationery"/>
              <p:cNvSpPr>
                <a:spLocks noChangeArrowheads="1"/>
              </p:cNvSpPr>
              <p:nvPr/>
            </p:nvSpPr>
            <p:spPr bwMode="auto">
              <a:xfrm>
                <a:off x="3538" y="90"/>
                <a:ext cx="789" cy="408"/>
              </a:xfrm>
              <a:prstGeom prst="rect">
                <a:avLst/>
              </a:prstGeom>
              <a:blipFill dpi="0" rotWithShape="1">
                <a:blip r:embed="rId2"/>
                <a:srcRect/>
                <a:tile tx="0" ty="0" sx="100000" sy="100000" flip="none" algn="tl"/>
              </a:blip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Aft>
                    <a:spcPts val="0"/>
                  </a:spcAft>
                </a:pPr>
                <a:r>
                  <a:rPr lang="en-CA" sz="1200" b="1" kern="12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Parent 6[1]</a:t>
                </a:r>
                <a:endParaRPr lang="fr-CA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28" name="Rectangle 27" descr="Stationery"/>
              <p:cNvSpPr>
                <a:spLocks noChangeArrowheads="1"/>
              </p:cNvSpPr>
              <p:nvPr/>
            </p:nvSpPr>
            <p:spPr bwMode="auto">
              <a:xfrm>
                <a:off x="4355" y="90"/>
                <a:ext cx="789" cy="408"/>
              </a:xfrm>
              <a:prstGeom prst="rect">
                <a:avLst/>
              </a:prstGeom>
              <a:blipFill dpi="0" rotWithShape="1">
                <a:blip r:embed="rId2"/>
                <a:srcRect/>
                <a:tile tx="0" ty="0" sx="100000" sy="100000" flip="none" algn="tl"/>
              </a:blip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Aft>
                    <a:spcPts val="0"/>
                  </a:spcAft>
                </a:pPr>
                <a:r>
                  <a:rPr lang="en-CA" sz="1200" b="1" kern="12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Parent 6[2]</a:t>
                </a:r>
                <a:endParaRPr lang="fr-CA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29" name="Rectangle 28" descr="Stationery"/>
              <p:cNvSpPr>
                <a:spLocks noChangeArrowheads="1"/>
              </p:cNvSpPr>
              <p:nvPr/>
            </p:nvSpPr>
            <p:spPr bwMode="auto">
              <a:xfrm>
                <a:off x="3946" y="724"/>
                <a:ext cx="789" cy="408"/>
              </a:xfrm>
              <a:prstGeom prst="rect">
                <a:avLst/>
              </a:prstGeom>
              <a:blipFill dpi="0" rotWithShape="1">
                <a:blip r:embed="rId2"/>
                <a:srcRect/>
                <a:tile tx="0" ty="0" sx="100000" sy="100000" flip="none" algn="tl"/>
              </a:blip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Aft>
                    <a:spcPts val="0"/>
                  </a:spcAft>
                </a:pPr>
                <a:r>
                  <a:rPr lang="en-CA" sz="1200" b="1" kern="12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Enfant 6[1]</a:t>
                </a:r>
                <a:endParaRPr lang="fr-CA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cxnSp>
            <p:nvCxnSpPr>
              <p:cNvPr id="30" name="Line 27"/>
              <p:cNvCxnSpPr/>
              <p:nvPr/>
            </p:nvCxnSpPr>
            <p:spPr bwMode="auto">
              <a:xfrm>
                <a:off x="3856" y="634"/>
                <a:ext cx="90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1" name="Line 28"/>
              <p:cNvCxnSpPr/>
              <p:nvPr/>
            </p:nvCxnSpPr>
            <p:spPr bwMode="auto">
              <a:xfrm flipV="1">
                <a:off x="3856" y="498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2" name="Line 29"/>
              <p:cNvCxnSpPr/>
              <p:nvPr/>
            </p:nvCxnSpPr>
            <p:spPr bwMode="auto">
              <a:xfrm flipV="1">
                <a:off x="4763" y="498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3" name="Line 30"/>
              <p:cNvCxnSpPr/>
              <p:nvPr/>
            </p:nvCxnSpPr>
            <p:spPr bwMode="auto">
              <a:xfrm>
                <a:off x="4309" y="634"/>
                <a:ext cx="0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0" name="Group 31"/>
            <p:cNvGrpSpPr>
              <a:grpSpLocks/>
            </p:cNvGrpSpPr>
            <p:nvPr/>
          </p:nvGrpSpPr>
          <p:grpSpPr bwMode="auto">
            <a:xfrm>
              <a:off x="997" y="1678"/>
              <a:ext cx="1606" cy="1042"/>
              <a:chOff x="997" y="1678"/>
              <a:chExt cx="1606" cy="1042"/>
            </a:xfrm>
          </p:grpSpPr>
          <p:sp>
            <p:nvSpPr>
              <p:cNvPr id="20" name="Rectangle 19" descr="Stationery"/>
              <p:cNvSpPr>
                <a:spLocks noChangeArrowheads="1"/>
              </p:cNvSpPr>
              <p:nvPr/>
            </p:nvSpPr>
            <p:spPr bwMode="auto">
              <a:xfrm>
                <a:off x="997" y="1678"/>
                <a:ext cx="789" cy="408"/>
              </a:xfrm>
              <a:prstGeom prst="rect">
                <a:avLst/>
              </a:prstGeom>
              <a:blipFill dpi="0" rotWithShape="1">
                <a:blip r:embed="rId2"/>
                <a:srcRect/>
                <a:tile tx="0" ty="0" sx="100000" sy="100000" flip="none" algn="tl"/>
              </a:blip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Aft>
                    <a:spcPts val="0"/>
                  </a:spcAft>
                </a:pPr>
                <a:r>
                  <a:rPr lang="en-CA" sz="1200" b="1" kern="12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Parent 6[2] </a:t>
                </a:r>
                <a:endParaRPr lang="fr-CA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21" name="Rectangle 20" descr="Stationery"/>
              <p:cNvSpPr>
                <a:spLocks noChangeArrowheads="1"/>
              </p:cNvSpPr>
              <p:nvPr/>
            </p:nvSpPr>
            <p:spPr bwMode="auto">
              <a:xfrm>
                <a:off x="1814" y="1678"/>
                <a:ext cx="789" cy="408"/>
              </a:xfrm>
              <a:prstGeom prst="rect">
                <a:avLst/>
              </a:prstGeom>
              <a:blipFill dpi="0" rotWithShape="1">
                <a:blip r:embed="rId2"/>
                <a:srcRect/>
                <a:tile tx="0" ty="0" sx="100000" sy="100000" flip="none" algn="tl"/>
              </a:blip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Aft>
                    <a:spcPts val="0"/>
                  </a:spcAft>
                </a:pPr>
                <a:r>
                  <a:rPr lang="en-CA" sz="1200" b="1" kern="12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Parent 6[2] </a:t>
                </a:r>
                <a:endParaRPr lang="fr-CA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22" name="Rectangle 21" descr="Stationery"/>
              <p:cNvSpPr>
                <a:spLocks noChangeArrowheads="1"/>
              </p:cNvSpPr>
              <p:nvPr/>
            </p:nvSpPr>
            <p:spPr bwMode="auto">
              <a:xfrm>
                <a:off x="1405" y="2312"/>
                <a:ext cx="789" cy="408"/>
              </a:xfrm>
              <a:prstGeom prst="rect">
                <a:avLst/>
              </a:prstGeom>
              <a:blipFill dpi="0" rotWithShape="1">
                <a:blip r:embed="rId2"/>
                <a:srcRect/>
                <a:tile tx="0" ty="0" sx="100000" sy="100000" flip="none" algn="tl"/>
              </a:blip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Aft>
                    <a:spcPts val="0"/>
                  </a:spcAft>
                </a:pPr>
                <a:r>
                  <a:rPr lang="en-CA" sz="1200" b="1" kern="12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Enfant 6[1]</a:t>
                </a:r>
                <a:endParaRPr lang="fr-CA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cxnSp>
            <p:nvCxnSpPr>
              <p:cNvPr id="23" name="Line 35"/>
              <p:cNvCxnSpPr/>
              <p:nvPr/>
            </p:nvCxnSpPr>
            <p:spPr bwMode="auto">
              <a:xfrm>
                <a:off x="1315" y="2222"/>
                <a:ext cx="90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4" name="Line 36"/>
              <p:cNvCxnSpPr/>
              <p:nvPr/>
            </p:nvCxnSpPr>
            <p:spPr bwMode="auto">
              <a:xfrm flipV="1">
                <a:off x="1315" y="2086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5" name="Line 37"/>
              <p:cNvCxnSpPr/>
              <p:nvPr/>
            </p:nvCxnSpPr>
            <p:spPr bwMode="auto">
              <a:xfrm flipV="1">
                <a:off x="2222" y="2086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6" name="Line 38"/>
              <p:cNvCxnSpPr/>
              <p:nvPr/>
            </p:nvCxnSpPr>
            <p:spPr bwMode="auto">
              <a:xfrm>
                <a:off x="1768" y="2222"/>
                <a:ext cx="0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1" name="Group 39"/>
            <p:cNvGrpSpPr>
              <a:grpSpLocks/>
            </p:cNvGrpSpPr>
            <p:nvPr/>
          </p:nvGrpSpPr>
          <p:grpSpPr bwMode="auto">
            <a:xfrm>
              <a:off x="2766" y="1678"/>
              <a:ext cx="1605" cy="1042"/>
              <a:chOff x="2766" y="1678"/>
              <a:chExt cx="1605" cy="1042"/>
            </a:xfrm>
          </p:grpSpPr>
          <p:sp>
            <p:nvSpPr>
              <p:cNvPr id="13" name="Rectangle 12" descr="Stationery"/>
              <p:cNvSpPr>
                <a:spLocks noChangeArrowheads="1"/>
              </p:cNvSpPr>
              <p:nvPr/>
            </p:nvSpPr>
            <p:spPr bwMode="auto">
              <a:xfrm>
                <a:off x="2766" y="1678"/>
                <a:ext cx="789" cy="408"/>
              </a:xfrm>
              <a:prstGeom prst="rect">
                <a:avLst/>
              </a:prstGeom>
              <a:blipFill dpi="0" rotWithShape="1">
                <a:blip r:embed="rId2"/>
                <a:srcRect/>
                <a:tile tx="0" ty="0" sx="100000" sy="100000" flip="none" algn="tl"/>
              </a:blip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Aft>
                    <a:spcPts val="0"/>
                  </a:spcAft>
                </a:pPr>
                <a:r>
                  <a:rPr lang="en-CA" sz="1200" b="1" kern="12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Parent 6[2] </a:t>
                </a:r>
                <a:endParaRPr lang="fr-CA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14" name="Rectangle 13" descr="Stationery"/>
              <p:cNvSpPr>
                <a:spLocks noChangeArrowheads="1"/>
              </p:cNvSpPr>
              <p:nvPr/>
            </p:nvSpPr>
            <p:spPr bwMode="auto">
              <a:xfrm>
                <a:off x="3583" y="1678"/>
                <a:ext cx="788" cy="408"/>
              </a:xfrm>
              <a:prstGeom prst="rect">
                <a:avLst/>
              </a:prstGeom>
              <a:blipFill dpi="0" rotWithShape="1">
                <a:blip r:embed="rId2"/>
                <a:srcRect/>
                <a:tile tx="0" ty="0" sx="100000" sy="100000" flip="none" algn="tl"/>
              </a:blip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base" hangingPunct="0">
                  <a:spcAft>
                    <a:spcPts val="0"/>
                  </a:spcAft>
                </a:pPr>
                <a:r>
                  <a:rPr lang="en-CA" sz="1200" b="1" kern="12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Parent </a:t>
                </a:r>
                <a:endParaRPr lang="fr-CA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ctr" eaLnBrk="0" fontAlgn="base" hangingPunct="0">
                  <a:spcAft>
                    <a:spcPts val="0"/>
                  </a:spcAft>
                </a:pPr>
                <a:r>
                  <a:rPr lang="en-CA" sz="1200" b="1" kern="12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Non Indien</a:t>
                </a:r>
                <a:endParaRPr lang="fr-CA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15" name="Rectangle 14" descr="Stationery"/>
              <p:cNvSpPr>
                <a:spLocks noChangeArrowheads="1"/>
              </p:cNvSpPr>
              <p:nvPr/>
            </p:nvSpPr>
            <p:spPr bwMode="auto">
              <a:xfrm>
                <a:off x="3174" y="2312"/>
                <a:ext cx="788" cy="408"/>
              </a:xfrm>
              <a:prstGeom prst="rect">
                <a:avLst/>
              </a:prstGeom>
              <a:blipFill dpi="0" rotWithShape="1">
                <a:blip r:embed="rId2"/>
                <a:srcRect/>
                <a:tile tx="0" ty="0" sx="100000" sy="100000" flip="none" algn="tl"/>
              </a:blip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base" hangingPunct="0">
                  <a:spcAft>
                    <a:spcPts val="0"/>
                  </a:spcAft>
                </a:pPr>
                <a:r>
                  <a:rPr lang="en-CA" sz="1200" b="1" kern="12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Enfant</a:t>
                </a:r>
                <a:endParaRPr lang="fr-CA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ctr" eaLnBrk="0" fontAlgn="base" hangingPunct="0">
                  <a:spcAft>
                    <a:spcPts val="0"/>
                  </a:spcAft>
                </a:pPr>
                <a:r>
                  <a:rPr lang="en-CA" sz="1200" b="1" kern="12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Non Indien</a:t>
                </a:r>
                <a:endParaRPr lang="fr-CA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cxnSp>
            <p:nvCxnSpPr>
              <p:cNvPr id="16" name="Line 43"/>
              <p:cNvCxnSpPr/>
              <p:nvPr/>
            </p:nvCxnSpPr>
            <p:spPr bwMode="auto">
              <a:xfrm>
                <a:off x="3084" y="2222"/>
                <a:ext cx="90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" name="Line 44"/>
              <p:cNvCxnSpPr/>
              <p:nvPr/>
            </p:nvCxnSpPr>
            <p:spPr bwMode="auto">
              <a:xfrm flipV="1">
                <a:off x="3084" y="2086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8" name="Line 45"/>
              <p:cNvCxnSpPr/>
              <p:nvPr/>
            </p:nvCxnSpPr>
            <p:spPr bwMode="auto">
              <a:xfrm flipV="1">
                <a:off x="3991" y="2086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9" name="Line 46"/>
              <p:cNvCxnSpPr/>
              <p:nvPr/>
            </p:nvCxnSpPr>
            <p:spPr bwMode="auto">
              <a:xfrm>
                <a:off x="3537" y="2222"/>
                <a:ext cx="0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12" name="Line 47"/>
            <p:cNvCxnSpPr/>
            <p:nvPr/>
          </p:nvCxnSpPr>
          <p:spPr bwMode="auto">
            <a:xfrm>
              <a:off x="2585" y="1179"/>
              <a:ext cx="408" cy="454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8" name="Espace réservé de la date 4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97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3.1 Exogamie: un parent </a:t>
            </a:r>
            <a:r>
              <a:rPr lang="fr-CA" dirty="0" err="1" smtClean="0"/>
              <a:t>non-indien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1117985"/>
          </a:xfrm>
        </p:spPr>
        <p:txBody>
          <a:bodyPr/>
          <a:lstStyle/>
          <a:p>
            <a:r>
              <a:rPr lang="fr-CA" dirty="0" smtClean="0"/>
              <a:t>Selon Stewart </a:t>
            </a:r>
            <a:r>
              <a:rPr lang="fr-CA" dirty="0" err="1" smtClean="0"/>
              <a:t>Claworthy</a:t>
            </a:r>
            <a:r>
              <a:rPr lang="fr-CA" dirty="0" smtClean="0"/>
              <a:t> (2007) près de la moitié (46%) des enfants enregistrés dans les registres indiens au Canada depuis 1985 on un parent </a:t>
            </a:r>
            <a:r>
              <a:rPr lang="fr-CA" dirty="0" err="1" smtClean="0"/>
              <a:t>non-indien</a:t>
            </a:r>
            <a:r>
              <a:rPr lang="fr-CA" dirty="0" smtClean="0"/>
              <a:t> (33% sur réserve et 67% hors réserve)</a:t>
            </a:r>
          </a:p>
          <a:p>
            <a:endParaRPr lang="fr-CA" dirty="0"/>
          </a:p>
        </p:txBody>
      </p:sp>
      <p:graphicFrame>
        <p:nvGraphicFramePr>
          <p:cNvPr id="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0109224"/>
              </p:ext>
            </p:extLst>
          </p:nvPr>
        </p:nvGraphicFramePr>
        <p:xfrm>
          <a:off x="4391030" y="3170903"/>
          <a:ext cx="5658823" cy="35866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Chart" r:id="rId3" imgW="7420021" imgH="4467286" progId="Excel.Chart.8">
                  <p:embed/>
                </p:oleObj>
              </mc:Choice>
              <mc:Fallback>
                <p:oleObj name="Chart" r:id="rId3" imgW="7420021" imgH="4467286" progId="Excel.Chart.8">
                  <p:embed/>
                  <p:pic>
                    <p:nvPicPr>
                      <p:cNvPr id="4711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1030" y="3170903"/>
                        <a:ext cx="5658823" cy="35866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re 1"/>
          <p:cNvSpPr txBox="1">
            <a:spLocks/>
          </p:cNvSpPr>
          <p:nvPr/>
        </p:nvSpPr>
        <p:spPr>
          <a:xfrm>
            <a:off x="6865374" y="3229167"/>
            <a:ext cx="4210665" cy="340938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fr-CA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1565430" y="3440976"/>
            <a:ext cx="2825600" cy="27919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CA" sz="2000" dirty="0" smtClean="0"/>
              <a:t>Très variable d’une nation à l’autre.</a:t>
            </a:r>
          </a:p>
          <a:p>
            <a:endParaRPr lang="fr-CA" sz="2000" dirty="0"/>
          </a:p>
          <a:p>
            <a:r>
              <a:rPr lang="fr-CA" sz="2000" b="1" dirty="0" smtClean="0"/>
              <a:t>Deux facteurs </a:t>
            </a:r>
            <a:r>
              <a:rPr lang="fr-CA" sz="2000" dirty="0" smtClean="0"/>
              <a:t>favorisent exogamie.</a:t>
            </a:r>
          </a:p>
          <a:p>
            <a:pPr marL="457200" indent="-457200">
              <a:buAutoNum type="arabicParenR"/>
            </a:pPr>
            <a:r>
              <a:rPr lang="fr-CA" sz="2000" b="1" dirty="0" smtClean="0"/>
              <a:t>% hors réserve</a:t>
            </a:r>
          </a:p>
          <a:p>
            <a:pPr marL="457200" indent="-457200">
              <a:buAutoNum type="arabicParenR"/>
            </a:pPr>
            <a:r>
              <a:rPr lang="fr-CA" sz="2000" b="1" dirty="0" smtClean="0"/>
              <a:t>Réserve urbaine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23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07993" y="1795108"/>
            <a:ext cx="9799336" cy="948092"/>
          </a:xfrm>
        </p:spPr>
        <p:txBody>
          <a:bodyPr/>
          <a:lstStyle/>
          <a:p>
            <a:r>
              <a:rPr lang="fr-CA" sz="2400" dirty="0" smtClean="0"/>
              <a:t>Proportion de membres 6,2 parmi l’ensemble des membres de la Nation huronne-</a:t>
            </a:r>
            <a:r>
              <a:rPr lang="fr-CA" sz="2400" dirty="0" err="1" smtClean="0"/>
              <a:t>wendat</a:t>
            </a:r>
            <a:r>
              <a:rPr lang="fr-CA" sz="2400" dirty="0" smtClean="0"/>
              <a:t> par groupe d’âge: sur et hors réserve</a:t>
            </a:r>
            <a:endParaRPr lang="fr-CA" sz="2400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0086785"/>
              </p:ext>
            </p:extLst>
          </p:nvPr>
        </p:nvGraphicFramePr>
        <p:xfrm>
          <a:off x="1951347" y="3195638"/>
          <a:ext cx="7318017" cy="3401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9339">
                  <a:extLst>
                    <a:ext uri="{9D8B030D-6E8A-4147-A177-3AD203B41FA5}">
                      <a16:colId xmlns:a16="http://schemas.microsoft.com/office/drawing/2014/main" val="2883801677"/>
                    </a:ext>
                  </a:extLst>
                </a:gridCol>
                <a:gridCol w="2439339">
                  <a:extLst>
                    <a:ext uri="{9D8B030D-6E8A-4147-A177-3AD203B41FA5}">
                      <a16:colId xmlns:a16="http://schemas.microsoft.com/office/drawing/2014/main" val="4176874103"/>
                    </a:ext>
                  </a:extLst>
                </a:gridCol>
                <a:gridCol w="2439339">
                  <a:extLst>
                    <a:ext uri="{9D8B030D-6E8A-4147-A177-3AD203B41FA5}">
                      <a16:colId xmlns:a16="http://schemas.microsoft.com/office/drawing/2014/main" val="3166354586"/>
                    </a:ext>
                  </a:extLst>
                </a:gridCol>
              </a:tblGrid>
              <a:tr h="533369">
                <a:tc>
                  <a:txBody>
                    <a:bodyPr/>
                    <a:lstStyle/>
                    <a:p>
                      <a:pPr algn="ctr"/>
                      <a:r>
                        <a:rPr lang="fr-CA" sz="2000" dirty="0" smtClean="0"/>
                        <a:t>Groupe</a:t>
                      </a:r>
                      <a:r>
                        <a:rPr lang="fr-CA" sz="2000" baseline="0" dirty="0" smtClean="0"/>
                        <a:t> d’âge</a:t>
                      </a:r>
                      <a:endParaRPr lang="fr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dirty="0" smtClean="0"/>
                        <a:t>Sur</a:t>
                      </a:r>
                      <a:r>
                        <a:rPr lang="fr-CA" sz="2000" baseline="0" dirty="0" smtClean="0"/>
                        <a:t> réserve</a:t>
                      </a:r>
                    </a:p>
                    <a:p>
                      <a:pPr algn="ctr"/>
                      <a:r>
                        <a:rPr lang="fr-CA" sz="2000" baseline="0" dirty="0" smtClean="0"/>
                        <a:t>(à </a:t>
                      </a:r>
                      <a:r>
                        <a:rPr lang="fr-CA" sz="2000" baseline="0" dirty="0" err="1" smtClean="0"/>
                        <a:t>Wendake</a:t>
                      </a:r>
                      <a:r>
                        <a:rPr lang="fr-CA" sz="2000" baseline="0" dirty="0" smtClean="0"/>
                        <a:t>)</a:t>
                      </a:r>
                      <a:endParaRPr lang="fr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dirty="0" smtClean="0"/>
                        <a:t>Hors réserve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9117385"/>
                  </a:ext>
                </a:extLst>
              </a:tr>
              <a:tr h="566676"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0-4 ans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A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66%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endParaRPr lang="fr-CA" sz="20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3498592216"/>
                  </a:ext>
                </a:extLst>
              </a:tr>
              <a:tr h="533369"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5-9 ans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A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69%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endParaRPr lang="fr-CA" sz="20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1331660892"/>
                  </a:ext>
                </a:extLst>
              </a:tr>
              <a:tr h="533369"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10-14 ans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A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65%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endParaRPr lang="fr-CA" sz="20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3096469617"/>
                  </a:ext>
                </a:extLst>
              </a:tr>
              <a:tr h="533369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dirty="0" smtClean="0"/>
                        <a:t>15-19 ans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A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70%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endParaRPr lang="fr-CA" sz="20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48100703"/>
                  </a:ext>
                </a:extLst>
              </a:tr>
              <a:tr h="533369"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20-24 ans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A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75%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endParaRPr lang="fr-CA" sz="20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1225578888"/>
                  </a:ext>
                </a:extLst>
              </a:tr>
            </a:tbl>
          </a:graphicData>
        </a:graphic>
      </p:graphicFrame>
      <p:sp>
        <p:nvSpPr>
          <p:cNvPr id="5" name="Titre 1"/>
          <p:cNvSpPr txBox="1">
            <a:spLocks/>
          </p:cNvSpPr>
          <p:nvPr/>
        </p:nvSpPr>
        <p:spPr>
          <a:xfrm>
            <a:off x="798511" y="6051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CA" dirty="0" smtClean="0"/>
              <a:t>3.1 Exogamie Nation H-W</a:t>
            </a:r>
            <a:endParaRPr lang="fr-CA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77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07993" y="1795108"/>
            <a:ext cx="9799336" cy="948092"/>
          </a:xfrm>
        </p:spPr>
        <p:txBody>
          <a:bodyPr/>
          <a:lstStyle/>
          <a:p>
            <a:r>
              <a:rPr lang="fr-CA" sz="2400" dirty="0" smtClean="0"/>
              <a:t>Proportion de membres 6,2 parmi l’ensemble des membres de la Nation huronne-</a:t>
            </a:r>
            <a:r>
              <a:rPr lang="fr-CA" sz="2400" dirty="0" err="1" smtClean="0"/>
              <a:t>wendat</a:t>
            </a:r>
            <a:r>
              <a:rPr lang="fr-CA" sz="2400" dirty="0" smtClean="0"/>
              <a:t> par groupe d’âge: sur et hors réserve</a:t>
            </a:r>
            <a:endParaRPr lang="fr-CA" sz="2400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6336092"/>
              </p:ext>
            </p:extLst>
          </p:nvPr>
        </p:nvGraphicFramePr>
        <p:xfrm>
          <a:off x="1951347" y="3195638"/>
          <a:ext cx="7318017" cy="3401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9339">
                  <a:extLst>
                    <a:ext uri="{9D8B030D-6E8A-4147-A177-3AD203B41FA5}">
                      <a16:colId xmlns:a16="http://schemas.microsoft.com/office/drawing/2014/main" val="2883801677"/>
                    </a:ext>
                  </a:extLst>
                </a:gridCol>
                <a:gridCol w="2439339">
                  <a:extLst>
                    <a:ext uri="{9D8B030D-6E8A-4147-A177-3AD203B41FA5}">
                      <a16:colId xmlns:a16="http://schemas.microsoft.com/office/drawing/2014/main" val="4176874103"/>
                    </a:ext>
                  </a:extLst>
                </a:gridCol>
                <a:gridCol w="2439339">
                  <a:extLst>
                    <a:ext uri="{9D8B030D-6E8A-4147-A177-3AD203B41FA5}">
                      <a16:colId xmlns:a16="http://schemas.microsoft.com/office/drawing/2014/main" val="3166354586"/>
                    </a:ext>
                  </a:extLst>
                </a:gridCol>
              </a:tblGrid>
              <a:tr h="533369">
                <a:tc>
                  <a:txBody>
                    <a:bodyPr/>
                    <a:lstStyle/>
                    <a:p>
                      <a:pPr algn="ctr"/>
                      <a:r>
                        <a:rPr lang="fr-CA" sz="2000" dirty="0" smtClean="0"/>
                        <a:t>Groupe</a:t>
                      </a:r>
                      <a:r>
                        <a:rPr lang="fr-CA" sz="2000" baseline="0" dirty="0" smtClean="0"/>
                        <a:t> d’âge</a:t>
                      </a:r>
                      <a:endParaRPr lang="fr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dirty="0" smtClean="0"/>
                        <a:t>Sur</a:t>
                      </a:r>
                      <a:r>
                        <a:rPr lang="fr-CA" sz="2000" baseline="0" dirty="0" smtClean="0"/>
                        <a:t> réserve</a:t>
                      </a:r>
                    </a:p>
                    <a:p>
                      <a:pPr algn="ctr"/>
                      <a:r>
                        <a:rPr lang="fr-CA" sz="2000" baseline="0" dirty="0" smtClean="0"/>
                        <a:t>(à </a:t>
                      </a:r>
                      <a:r>
                        <a:rPr lang="fr-CA" sz="2000" baseline="0" dirty="0" err="1" smtClean="0"/>
                        <a:t>Wendake</a:t>
                      </a:r>
                      <a:r>
                        <a:rPr lang="fr-CA" sz="2000" baseline="0" dirty="0" smtClean="0"/>
                        <a:t>)</a:t>
                      </a:r>
                      <a:endParaRPr lang="fr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dirty="0" smtClean="0"/>
                        <a:t>Hors réserve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9117385"/>
                  </a:ext>
                </a:extLst>
              </a:tr>
              <a:tr h="566676"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0-4 ans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A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66%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fr-CA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88%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3498592216"/>
                  </a:ext>
                </a:extLst>
              </a:tr>
              <a:tr h="533369"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5-9 ans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A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69%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fr-CA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98%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1331660892"/>
                  </a:ext>
                </a:extLst>
              </a:tr>
              <a:tr h="533369"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10-14 ans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A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65%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fr-CA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96%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3096469617"/>
                  </a:ext>
                </a:extLst>
              </a:tr>
              <a:tr h="533369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dirty="0" smtClean="0"/>
                        <a:t>15-19 ans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A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70%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fr-CA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97%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48100703"/>
                  </a:ext>
                </a:extLst>
              </a:tr>
              <a:tr h="533369"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20-24 ans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A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75%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fr-CA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96%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1225578888"/>
                  </a:ext>
                </a:extLst>
              </a:tr>
            </a:tbl>
          </a:graphicData>
        </a:graphic>
      </p:graphicFrame>
      <p:sp>
        <p:nvSpPr>
          <p:cNvPr id="5" name="Titre 1"/>
          <p:cNvSpPr txBox="1">
            <a:spLocks/>
          </p:cNvSpPr>
          <p:nvPr/>
        </p:nvSpPr>
        <p:spPr>
          <a:xfrm>
            <a:off x="798511" y="6051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CA" dirty="0" smtClean="0"/>
              <a:t>3.1 Exogamie Nation H-W</a:t>
            </a:r>
            <a:endParaRPr lang="fr-CA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83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542</TotalTime>
  <Words>1092</Words>
  <Application>Microsoft Office PowerPoint</Application>
  <PresentationFormat>Grand écran</PresentationFormat>
  <Paragraphs>326</Paragraphs>
  <Slides>23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31" baseType="lpstr">
      <vt:lpstr>Arial</vt:lpstr>
      <vt:lpstr>Bookman Old Style</vt:lpstr>
      <vt:lpstr>Calibri</vt:lpstr>
      <vt:lpstr>Century Gothic</vt:lpstr>
      <vt:lpstr>Times New Roman</vt:lpstr>
      <vt:lpstr>Wingdings 3</vt:lpstr>
      <vt:lpstr>Ion</vt:lpstr>
      <vt:lpstr>Chart</vt:lpstr>
      <vt:lpstr>Étude de l’évolution démographique  de la Nation huronne-wendat (Rapport préliminaire) </vt:lpstr>
      <vt:lpstr>Plan</vt:lpstr>
      <vt:lpstr>1. Contexte et objectifs de l’étude</vt:lpstr>
      <vt:lpstr>2. Bilan de l’étude de 2008</vt:lpstr>
      <vt:lpstr>3. Les composantes d’une projection démographique 2020-2070</vt:lpstr>
      <vt:lpstr>3.1  Exogamie </vt:lpstr>
      <vt:lpstr>3.1 Exogamie: un parent non-indien</vt:lpstr>
      <vt:lpstr>Proportion de membres 6,2 parmi l’ensemble des membres de la Nation huronne-wendat par groupe d’âge: sur et hors réserve</vt:lpstr>
      <vt:lpstr>Proportion de membres 6,2 parmi l’ensemble des membres de la Nation huronne-wendat par groupe d’âge: sur et hors réserve</vt:lpstr>
      <vt:lpstr>3.1 Idée forte relayée par les médias que la fécondité est très élevé.e </vt:lpstr>
      <vt:lpstr>3.1 La natalité autochtone globale</vt:lpstr>
      <vt:lpstr>Approcher la fécondité par l’âge médian</vt:lpstr>
      <vt:lpstr>Approcher la fécondité par l’âge médian</vt:lpstr>
      <vt:lpstr>Approcher la fécondité par l’âge médian</vt:lpstr>
      <vt:lpstr>Approcher la fécondité par l’âge médian</vt:lpstr>
      <vt:lpstr>Approcher la fécondité par l’âge médian</vt:lpstr>
      <vt:lpstr>Approcher la fécondité par l’âge médian</vt:lpstr>
      <vt:lpstr>Approcher la fécondité par l’âge médian</vt:lpstr>
      <vt:lpstr>La population de quelques réserves cris en 2016</vt:lpstr>
      <vt:lpstr>La population de quelques réserves attikamek en 2016</vt:lpstr>
      <vt:lpstr>La population de la réserve de Wendake en 2016</vt:lpstr>
      <vt:lpstr>4. Résultats préliminaires: exercice de projection démographique</vt:lpstr>
      <vt:lpstr>Conclusion</vt:lpstr>
    </vt:vector>
  </TitlesOfParts>
  <Company>Universite Laval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Étude de l’évolution démographique  de la Nation huronne-wendat (Rapport préliminaire)</dc:title>
  <dc:creator>Marcoux</dc:creator>
  <cp:lastModifiedBy>Anne Legagneur</cp:lastModifiedBy>
  <cp:revision>34</cp:revision>
  <cp:lastPrinted>2019-11-13T12:54:14Z</cp:lastPrinted>
  <dcterms:created xsi:type="dcterms:W3CDTF">2019-11-04T09:21:35Z</dcterms:created>
  <dcterms:modified xsi:type="dcterms:W3CDTF">2019-11-13T13:04:23Z</dcterms:modified>
</cp:coreProperties>
</file>