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5" r:id="rId1"/>
  </p:sldMasterIdLst>
  <p:notesMasterIdLst>
    <p:notesMasterId r:id="rId22"/>
  </p:notesMasterIdLst>
  <p:handoutMasterIdLst>
    <p:handoutMasterId r:id="rId23"/>
  </p:handoutMasterIdLst>
  <p:sldIdLst>
    <p:sldId id="277" r:id="rId2"/>
    <p:sldId id="273" r:id="rId3"/>
    <p:sldId id="279" r:id="rId4"/>
    <p:sldId id="281" r:id="rId5"/>
    <p:sldId id="270" r:id="rId6"/>
    <p:sldId id="274" r:id="rId7"/>
    <p:sldId id="256" r:id="rId8"/>
    <p:sldId id="269" r:id="rId9"/>
    <p:sldId id="257" r:id="rId10"/>
    <p:sldId id="280" r:id="rId11"/>
    <p:sldId id="271" r:id="rId12"/>
    <p:sldId id="278" r:id="rId13"/>
    <p:sldId id="275" r:id="rId14"/>
    <p:sldId id="276" r:id="rId15"/>
    <p:sldId id="259" r:id="rId16"/>
    <p:sldId id="260" r:id="rId17"/>
    <p:sldId id="263" r:id="rId18"/>
    <p:sldId id="264" r:id="rId19"/>
    <p:sldId id="266" r:id="rId20"/>
    <p:sldId id="267" r:id="rId21"/>
  </p:sldIdLst>
  <p:sldSz cx="12192000" cy="6858000"/>
  <p:notesSz cx="6735763" cy="98663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3" d="100"/>
          <a:sy n="73" d="100"/>
        </p:scale>
        <p:origin x="86" y="10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14763" y="0"/>
            <a:ext cx="2919412" cy="495300"/>
          </a:xfrm>
          <a:prstGeom prst="rect">
            <a:avLst/>
          </a:prstGeom>
        </p:spPr>
        <p:txBody>
          <a:bodyPr vert="horz" lIns="91440" tIns="45720" rIns="91440" bIns="45720" rtlCol="0"/>
          <a:lstStyle>
            <a:lvl1pPr algn="r">
              <a:defRPr sz="1200"/>
            </a:lvl1pPr>
          </a:lstStyle>
          <a:p>
            <a:endParaRPr lang="fr-CA"/>
          </a:p>
        </p:txBody>
      </p:sp>
      <p:sp>
        <p:nvSpPr>
          <p:cNvPr id="4" name="Espace réservé du pied de page 3"/>
          <p:cNvSpPr>
            <a:spLocks noGrp="1"/>
          </p:cNvSpPr>
          <p:nvPr>
            <p:ph type="ftr" sz="quarter" idx="2"/>
          </p:nvPr>
        </p:nvSpPr>
        <p:spPr>
          <a:xfrm>
            <a:off x="0" y="9371013"/>
            <a:ext cx="2919413" cy="495300"/>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14763" y="9371013"/>
            <a:ext cx="2919412" cy="495300"/>
          </a:xfrm>
          <a:prstGeom prst="rect">
            <a:avLst/>
          </a:prstGeom>
        </p:spPr>
        <p:txBody>
          <a:bodyPr vert="horz" lIns="91440" tIns="45720" rIns="91440" bIns="45720" rtlCol="0" anchor="b"/>
          <a:lstStyle>
            <a:lvl1pPr algn="r">
              <a:defRPr sz="1200"/>
            </a:lvl1pPr>
          </a:lstStyle>
          <a:p>
            <a:fld id="{49B90C64-40A9-4797-97CF-A4A2C86C73EC}" type="slidenum">
              <a:rPr lang="fr-CA" smtClean="0"/>
              <a:t>‹N°›</a:t>
            </a:fld>
            <a:endParaRPr lang="fr-CA"/>
          </a:p>
        </p:txBody>
      </p:sp>
    </p:spTree>
    <p:extLst>
      <p:ext uri="{BB962C8B-B14F-4D97-AF65-F5344CB8AC3E}">
        <p14:creationId xmlns:p14="http://schemas.microsoft.com/office/powerpoint/2010/main" val="7141108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endParaRPr lang="fr-CA"/>
          </a:p>
        </p:txBody>
      </p:sp>
      <p:sp>
        <p:nvSpPr>
          <p:cNvPr id="4" name="Espace réservé de l'image des diapositives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notes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B72DF585-68A3-4A71-AF19-A1006F71B735}" type="slidenum">
              <a:rPr lang="fr-CA" smtClean="0"/>
              <a:t>‹N°›</a:t>
            </a:fld>
            <a:endParaRPr lang="fr-CA"/>
          </a:p>
        </p:txBody>
      </p:sp>
    </p:spTree>
    <p:extLst>
      <p:ext uri="{BB962C8B-B14F-4D97-AF65-F5344CB8AC3E}">
        <p14:creationId xmlns:p14="http://schemas.microsoft.com/office/powerpoint/2010/main" val="3845631419"/>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6"/>
            <a:ext cx="10363200" cy="1470025"/>
          </a:xfrm>
        </p:spPr>
        <p:txBody>
          <a:bodyPr/>
          <a:lstStyle/>
          <a:p>
            <a:r>
              <a:rPr lang="fr-FR" smtClean="0"/>
              <a:t>Modifiez le style du titre</a:t>
            </a:r>
            <a:endParaRPr lang="fr-CA"/>
          </a:p>
        </p:txBody>
      </p:sp>
      <p:sp>
        <p:nvSpPr>
          <p:cNvPr id="3" name="Sous-titr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Modifier le style des sous-titres du masque</a:t>
            </a:r>
            <a:endParaRPr lang="fr-CA"/>
          </a:p>
        </p:txBody>
      </p:sp>
      <p:sp>
        <p:nvSpPr>
          <p:cNvPr id="4" name="Rectangle 4"/>
          <p:cNvSpPr>
            <a:spLocks noGrp="1" noChangeArrowheads="1"/>
          </p:cNvSpPr>
          <p:nvPr>
            <p:ph type="dt" sz="half" idx="10"/>
          </p:nvPr>
        </p:nvSpPr>
        <p:spPr>
          <a:ln/>
        </p:spPr>
        <p:txBody>
          <a:bodyPr/>
          <a:lstStyle>
            <a:lvl1pPr>
              <a:defRPr/>
            </a:lvl1pPr>
          </a:lstStyle>
          <a:p>
            <a:r>
              <a:rPr lang="fr-FR" smtClean="0"/>
              <a:t>0</a:t>
            </a:r>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83647396"/>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Rectangle 4"/>
          <p:cNvSpPr>
            <a:spLocks noGrp="1" noChangeArrowheads="1"/>
          </p:cNvSpPr>
          <p:nvPr>
            <p:ph type="dt" sz="half" idx="10"/>
          </p:nvPr>
        </p:nvSpPr>
        <p:spPr>
          <a:ln/>
        </p:spPr>
        <p:txBody>
          <a:bodyPr/>
          <a:lstStyle>
            <a:lvl1pPr>
              <a:defRPr/>
            </a:lvl1pPr>
          </a:lstStyle>
          <a:p>
            <a:r>
              <a:rPr lang="fr-FR" smtClean="0"/>
              <a:t>0</a:t>
            </a:r>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89333C77-0158-454C-844F-B7AB9BD7DAD4}" type="slidenum">
              <a:rPr lang="en-US" smtClean="0"/>
              <a:t>‹N°›</a:t>
            </a:fld>
            <a:endParaRPr lang="en-US" dirty="0"/>
          </a:p>
        </p:txBody>
      </p:sp>
    </p:spTree>
    <p:extLst>
      <p:ext uri="{BB962C8B-B14F-4D97-AF65-F5344CB8AC3E}">
        <p14:creationId xmlns:p14="http://schemas.microsoft.com/office/powerpoint/2010/main" val="1996106070"/>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620713"/>
            <a:ext cx="2743200" cy="5505450"/>
          </a:xfrm>
        </p:spPr>
        <p:txBody>
          <a:bodyPr vert="eaVert"/>
          <a:lstStyle/>
          <a:p>
            <a:r>
              <a:rPr lang="fr-FR" smtClean="0"/>
              <a:t>Modifiez le style du titre</a:t>
            </a:r>
            <a:endParaRPr lang="fr-CA"/>
          </a:p>
        </p:txBody>
      </p:sp>
      <p:sp>
        <p:nvSpPr>
          <p:cNvPr id="3" name="Espace réservé du texte vertical 2"/>
          <p:cNvSpPr>
            <a:spLocks noGrp="1"/>
          </p:cNvSpPr>
          <p:nvPr>
            <p:ph type="body" orient="vert" idx="1"/>
          </p:nvPr>
        </p:nvSpPr>
        <p:spPr>
          <a:xfrm>
            <a:off x="609600" y="620713"/>
            <a:ext cx="8026400" cy="5505450"/>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Rectangle 4"/>
          <p:cNvSpPr>
            <a:spLocks noGrp="1" noChangeArrowheads="1"/>
          </p:cNvSpPr>
          <p:nvPr>
            <p:ph type="dt" sz="half" idx="10"/>
          </p:nvPr>
        </p:nvSpPr>
        <p:spPr>
          <a:ln/>
        </p:spPr>
        <p:txBody>
          <a:bodyPr/>
          <a:lstStyle>
            <a:lvl1pPr>
              <a:defRPr/>
            </a:lvl1pPr>
          </a:lstStyle>
          <a:p>
            <a:r>
              <a:rPr lang="fr-FR" smtClean="0"/>
              <a:t>0</a:t>
            </a:r>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559360147"/>
      </p:ext>
    </p:extLst>
  </p:cSld>
  <p:clrMapOvr>
    <a:masterClrMapping/>
  </p:clrMapOvr>
  <p:transition spd="slow">
    <p:wip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24418" y="620713"/>
            <a:ext cx="10943167" cy="1143000"/>
          </a:xfrm>
        </p:spPr>
        <p:txBody>
          <a:bodyPr/>
          <a:lstStyle/>
          <a:p>
            <a:r>
              <a:rPr lang="fr-FR" smtClean="0"/>
              <a:t>Modifiez le style du titre</a:t>
            </a:r>
            <a:endParaRPr lang="fr-FR"/>
          </a:p>
        </p:txBody>
      </p:sp>
      <p:sp>
        <p:nvSpPr>
          <p:cNvPr id="3" name="Espace réservé du texte 2"/>
          <p:cNvSpPr>
            <a:spLocks noGrp="1"/>
          </p:cNvSpPr>
          <p:nvPr>
            <p:ph type="body" sz="half" idx="1"/>
          </p:nvPr>
        </p:nvSpPr>
        <p:spPr>
          <a:xfrm>
            <a:off x="609600" y="1844675"/>
            <a:ext cx="5384800" cy="42814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97600" y="1844675"/>
            <a:ext cx="5384800" cy="42814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r>
              <a:rPr lang="fr-FR" smtClean="0"/>
              <a:t>0</a:t>
            </a:r>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6313553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624418" y="620713"/>
            <a:ext cx="10943167" cy="1143000"/>
          </a:xfrm>
        </p:spPr>
        <p:txBody>
          <a:bodyPr/>
          <a:lstStyle/>
          <a:p>
            <a:r>
              <a:rPr lang="fr-FR" smtClean="0"/>
              <a:t>Modifiez le style du titre</a:t>
            </a:r>
            <a:endParaRPr lang="fr-FR"/>
          </a:p>
        </p:txBody>
      </p:sp>
      <p:sp>
        <p:nvSpPr>
          <p:cNvPr id="3" name="Espace réservé du tableau 2"/>
          <p:cNvSpPr>
            <a:spLocks noGrp="1"/>
          </p:cNvSpPr>
          <p:nvPr>
            <p:ph type="tbl" idx="1"/>
          </p:nvPr>
        </p:nvSpPr>
        <p:spPr>
          <a:xfrm>
            <a:off x="609600" y="1844675"/>
            <a:ext cx="10972800" cy="4281488"/>
          </a:xfrm>
        </p:spPr>
        <p:txBody>
          <a:bodyPr/>
          <a:lstStyle/>
          <a:p>
            <a:pPr lvl="0"/>
            <a:r>
              <a:rPr lang="fr-FR" noProof="0" smtClean="0"/>
              <a:t>Cliquez sur l'icône pour ajouter un tableau</a:t>
            </a:r>
            <a:endParaRPr lang="fr-FR" noProof="0"/>
          </a:p>
        </p:txBody>
      </p:sp>
      <p:sp>
        <p:nvSpPr>
          <p:cNvPr id="4" name="Rectangle 4"/>
          <p:cNvSpPr>
            <a:spLocks noGrp="1" noChangeArrowheads="1"/>
          </p:cNvSpPr>
          <p:nvPr>
            <p:ph type="dt" sz="half" idx="10"/>
          </p:nvPr>
        </p:nvSpPr>
        <p:spPr>
          <a:ln/>
        </p:spPr>
        <p:txBody>
          <a:bodyPr/>
          <a:lstStyle>
            <a:lvl1pPr>
              <a:defRPr/>
            </a:lvl1pPr>
          </a:lstStyle>
          <a:p>
            <a:r>
              <a:rPr lang="fr-FR" smtClean="0"/>
              <a:t>0</a:t>
            </a:r>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40066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Rectangle 4"/>
          <p:cNvSpPr>
            <a:spLocks noGrp="1" noChangeArrowheads="1"/>
          </p:cNvSpPr>
          <p:nvPr>
            <p:ph type="dt" sz="half" idx="10"/>
          </p:nvPr>
        </p:nvSpPr>
        <p:spPr>
          <a:ln/>
        </p:spPr>
        <p:txBody>
          <a:bodyPr/>
          <a:lstStyle>
            <a:lvl1pPr>
              <a:defRPr/>
            </a:lvl1pPr>
          </a:lstStyle>
          <a:p>
            <a:r>
              <a:rPr lang="fr-FR" smtClean="0"/>
              <a:t>0</a:t>
            </a:r>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649411832"/>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963084" y="4406901"/>
            <a:ext cx="10363200" cy="1362075"/>
          </a:xfrm>
        </p:spPr>
        <p:txBody>
          <a:bodyPr anchor="t"/>
          <a:lstStyle>
            <a:lvl1pPr algn="l">
              <a:defRPr sz="4000" b="1" cap="all"/>
            </a:lvl1pPr>
          </a:lstStyle>
          <a:p>
            <a:r>
              <a:rPr lang="fr-FR" smtClean="0"/>
              <a:t>Modifiez le style du titre</a:t>
            </a:r>
            <a:endParaRPr lang="fr-CA"/>
          </a:p>
        </p:txBody>
      </p:sp>
      <p:sp>
        <p:nvSpPr>
          <p:cNvPr id="3" name="Espace réservé du texte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Modifier les styles du texte du masque</a:t>
            </a:r>
          </a:p>
        </p:txBody>
      </p:sp>
      <p:sp>
        <p:nvSpPr>
          <p:cNvPr id="4" name="Rectangle 4"/>
          <p:cNvSpPr>
            <a:spLocks noGrp="1" noChangeArrowheads="1"/>
          </p:cNvSpPr>
          <p:nvPr>
            <p:ph type="dt" sz="half" idx="10"/>
          </p:nvPr>
        </p:nvSpPr>
        <p:spPr>
          <a:ln/>
        </p:spPr>
        <p:txBody>
          <a:bodyPr/>
          <a:lstStyle>
            <a:lvl1pPr>
              <a:defRPr/>
            </a:lvl1pPr>
          </a:lstStyle>
          <a:p>
            <a:r>
              <a:rPr lang="fr-FR" smtClean="0"/>
              <a:t>0</a:t>
            </a:r>
            <a:endParaRPr lang="en-US" dirty="0"/>
          </a:p>
        </p:txBody>
      </p:sp>
      <p:sp>
        <p:nvSpPr>
          <p:cNvPr id="5" name="Rectangle 5"/>
          <p:cNvSpPr>
            <a:spLocks noGrp="1" noChangeArrowheads="1"/>
          </p:cNvSpPr>
          <p:nvPr>
            <p:ph type="ftr" sz="quarter" idx="11"/>
          </p:nvPr>
        </p:nvSpPr>
        <p:spPr>
          <a:ln/>
        </p:spPr>
        <p:txBody>
          <a:bodyPr/>
          <a:lstStyle>
            <a:lvl1pPr>
              <a:defRPr/>
            </a:lvl1pPr>
          </a:lstStyle>
          <a:p>
            <a:endParaRPr lang="en-US" dirty="0"/>
          </a:p>
        </p:txBody>
      </p:sp>
      <p:sp>
        <p:nvSpPr>
          <p:cNvPr id="6" name="Rectangle 6"/>
          <p:cNvSpPr>
            <a:spLocks noGrp="1" noChangeArrowheads="1"/>
          </p:cNvSpPr>
          <p:nvPr>
            <p:ph type="sldNum" sz="quarter" idx="12"/>
          </p:nvPr>
        </p:nvSpPr>
        <p:spPr>
          <a:ln/>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157641417"/>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sz="half" idx="1"/>
          </p:nvPr>
        </p:nvSpPr>
        <p:spPr>
          <a:xfrm>
            <a:off x="609600" y="1844675"/>
            <a:ext cx="5384800" cy="4281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6197600" y="1844675"/>
            <a:ext cx="5384800" cy="4281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Rectangle 4"/>
          <p:cNvSpPr>
            <a:spLocks noGrp="1" noChangeArrowheads="1"/>
          </p:cNvSpPr>
          <p:nvPr>
            <p:ph type="dt" sz="half" idx="10"/>
          </p:nvPr>
        </p:nvSpPr>
        <p:spPr>
          <a:ln/>
        </p:spPr>
        <p:txBody>
          <a:bodyPr/>
          <a:lstStyle>
            <a:lvl1pPr>
              <a:defRPr/>
            </a:lvl1pPr>
          </a:lstStyle>
          <a:p>
            <a:r>
              <a:rPr lang="fr-FR" smtClean="0"/>
              <a:t>0</a:t>
            </a:r>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6FF9F0C5-380F-41C2-899A-BAC0F0927E16}" type="slidenum">
              <a:rPr lang="en-US" smtClean="0"/>
              <a:t>‹N°›</a:t>
            </a:fld>
            <a:endParaRPr lang="en-US" dirty="0"/>
          </a:p>
        </p:txBody>
      </p:sp>
    </p:spTree>
    <p:extLst>
      <p:ext uri="{BB962C8B-B14F-4D97-AF65-F5344CB8AC3E}">
        <p14:creationId xmlns:p14="http://schemas.microsoft.com/office/powerpoint/2010/main" val="3904221390"/>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274638"/>
            <a:ext cx="10972800" cy="1143000"/>
          </a:xfrm>
        </p:spPr>
        <p:txBody>
          <a:bodyPr/>
          <a:lstStyle>
            <a:lvl1pPr>
              <a:defRPr/>
            </a:lvl1pPr>
          </a:lstStyle>
          <a:p>
            <a:r>
              <a:rPr lang="fr-FR" smtClean="0"/>
              <a:t>Modifiez le style du titre</a:t>
            </a:r>
            <a:endParaRPr lang="fr-CA"/>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Rectangle 4"/>
          <p:cNvSpPr>
            <a:spLocks noGrp="1" noChangeArrowheads="1"/>
          </p:cNvSpPr>
          <p:nvPr>
            <p:ph type="dt" sz="half" idx="10"/>
          </p:nvPr>
        </p:nvSpPr>
        <p:spPr>
          <a:ln/>
        </p:spPr>
        <p:txBody>
          <a:bodyPr/>
          <a:lstStyle>
            <a:lvl1pPr>
              <a:defRPr/>
            </a:lvl1pPr>
          </a:lstStyle>
          <a:p>
            <a:r>
              <a:rPr lang="fr-FR" smtClean="0"/>
              <a:t>0</a:t>
            </a:r>
            <a:endParaRPr lang="en-US" dirty="0"/>
          </a:p>
        </p:txBody>
      </p:sp>
      <p:sp>
        <p:nvSpPr>
          <p:cNvPr id="8" name="Rectangle 5"/>
          <p:cNvSpPr>
            <a:spLocks noGrp="1" noChangeArrowheads="1"/>
          </p:cNvSpPr>
          <p:nvPr>
            <p:ph type="ftr" sz="quarter" idx="11"/>
          </p:nvPr>
        </p:nvSpPr>
        <p:spPr>
          <a:ln/>
        </p:spPr>
        <p:txBody>
          <a:bodyPr/>
          <a:lstStyle>
            <a:lvl1pPr>
              <a:defRPr/>
            </a:lvl1pPr>
          </a:lstStyle>
          <a:p>
            <a:endParaRPr lang="en-US" dirty="0"/>
          </a:p>
        </p:txBody>
      </p:sp>
      <p:sp>
        <p:nvSpPr>
          <p:cNvPr id="9" name="Rectangle 6"/>
          <p:cNvSpPr>
            <a:spLocks noGrp="1" noChangeArrowheads="1"/>
          </p:cNvSpPr>
          <p:nvPr>
            <p:ph type="sldNum" sz="quarter" idx="12"/>
          </p:nvPr>
        </p:nvSpPr>
        <p:spPr>
          <a:ln/>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385943977"/>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Rectangle 4"/>
          <p:cNvSpPr>
            <a:spLocks noGrp="1" noChangeArrowheads="1"/>
          </p:cNvSpPr>
          <p:nvPr>
            <p:ph type="dt" sz="half" idx="10"/>
          </p:nvPr>
        </p:nvSpPr>
        <p:spPr>
          <a:ln/>
        </p:spPr>
        <p:txBody>
          <a:bodyPr/>
          <a:lstStyle>
            <a:lvl1pPr>
              <a:defRPr/>
            </a:lvl1pPr>
          </a:lstStyle>
          <a:p>
            <a:r>
              <a:rPr lang="fr-FR" smtClean="0"/>
              <a:t>0</a:t>
            </a:r>
            <a:endParaRPr lang="en-US" dirty="0"/>
          </a:p>
        </p:txBody>
      </p:sp>
      <p:sp>
        <p:nvSpPr>
          <p:cNvPr id="4" name="Rectangle 5"/>
          <p:cNvSpPr>
            <a:spLocks noGrp="1" noChangeArrowheads="1"/>
          </p:cNvSpPr>
          <p:nvPr>
            <p:ph type="ftr" sz="quarter" idx="11"/>
          </p:nvPr>
        </p:nvSpPr>
        <p:spPr>
          <a:ln/>
        </p:spPr>
        <p:txBody>
          <a:bodyPr/>
          <a:lstStyle>
            <a:lvl1pPr>
              <a:defRPr/>
            </a:lvl1pPr>
          </a:lstStyle>
          <a:p>
            <a:endParaRPr lang="en-US" dirty="0"/>
          </a:p>
        </p:txBody>
      </p:sp>
      <p:sp>
        <p:nvSpPr>
          <p:cNvPr id="5" name="Rectangle 6"/>
          <p:cNvSpPr>
            <a:spLocks noGrp="1" noChangeArrowheads="1"/>
          </p:cNvSpPr>
          <p:nvPr>
            <p:ph type="sldNum" sz="quarter" idx="12"/>
          </p:nvPr>
        </p:nvSpPr>
        <p:spPr>
          <a:ln/>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028543241"/>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fr-FR" smtClean="0"/>
              <a:t>0</a:t>
            </a:r>
            <a:endParaRPr lang="en-US" dirty="0"/>
          </a:p>
        </p:txBody>
      </p:sp>
      <p:sp>
        <p:nvSpPr>
          <p:cNvPr id="3" name="Rectangle 5"/>
          <p:cNvSpPr>
            <a:spLocks noGrp="1" noChangeArrowheads="1"/>
          </p:cNvSpPr>
          <p:nvPr>
            <p:ph type="ftr" sz="quarter" idx="11"/>
          </p:nvPr>
        </p:nvSpPr>
        <p:spPr>
          <a:ln/>
        </p:spPr>
        <p:txBody>
          <a:bodyPr/>
          <a:lstStyle>
            <a:lvl1pPr>
              <a:defRPr/>
            </a:lvl1pPr>
          </a:lstStyle>
          <a:p>
            <a:endParaRPr lang="en-US" dirty="0"/>
          </a:p>
        </p:txBody>
      </p:sp>
      <p:sp>
        <p:nvSpPr>
          <p:cNvPr id="4" name="Rectangle 6"/>
          <p:cNvSpPr>
            <a:spLocks noGrp="1" noChangeArrowheads="1"/>
          </p:cNvSpPr>
          <p:nvPr>
            <p:ph type="sldNum" sz="quarter" idx="12"/>
          </p:nvPr>
        </p:nvSpPr>
        <p:spPr>
          <a:ln/>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225351105"/>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smtClean="0"/>
              <a:t>Modifiez le style du titre</a:t>
            </a:r>
            <a:endParaRPr lang="fr-CA"/>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Rectangle 4"/>
          <p:cNvSpPr>
            <a:spLocks noGrp="1" noChangeArrowheads="1"/>
          </p:cNvSpPr>
          <p:nvPr>
            <p:ph type="dt" sz="half" idx="10"/>
          </p:nvPr>
        </p:nvSpPr>
        <p:spPr>
          <a:ln/>
        </p:spPr>
        <p:txBody>
          <a:bodyPr/>
          <a:lstStyle>
            <a:lvl1pPr>
              <a:defRPr/>
            </a:lvl1pPr>
          </a:lstStyle>
          <a:p>
            <a:r>
              <a:rPr lang="fr-FR" smtClean="0"/>
              <a:t>0</a:t>
            </a:r>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519954A3-9DFD-4C44-94BA-B95130A3BA1C}" type="slidenum">
              <a:rPr lang="en-US" smtClean="0"/>
              <a:t>‹N°›</a:t>
            </a:fld>
            <a:endParaRPr lang="en-US" dirty="0"/>
          </a:p>
        </p:txBody>
      </p:sp>
    </p:spTree>
    <p:extLst>
      <p:ext uri="{BB962C8B-B14F-4D97-AF65-F5344CB8AC3E}">
        <p14:creationId xmlns:p14="http://schemas.microsoft.com/office/powerpoint/2010/main" val="2810754782"/>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smtClean="0"/>
              <a:t>Modifiez le style du titre</a:t>
            </a:r>
            <a:endParaRPr lang="fr-CA"/>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fr-FR" noProof="0" smtClean="0"/>
              <a:t>Cliquez sur l'icône pour ajouter une image</a:t>
            </a:r>
            <a:endParaRPr lang="fr-CA" noProof="0"/>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Modifier les styles du texte du masque</a:t>
            </a:r>
          </a:p>
        </p:txBody>
      </p:sp>
      <p:sp>
        <p:nvSpPr>
          <p:cNvPr id="5" name="Rectangle 4"/>
          <p:cNvSpPr>
            <a:spLocks noGrp="1" noChangeArrowheads="1"/>
          </p:cNvSpPr>
          <p:nvPr>
            <p:ph type="dt" sz="half" idx="10"/>
          </p:nvPr>
        </p:nvSpPr>
        <p:spPr>
          <a:ln/>
        </p:spPr>
        <p:txBody>
          <a:bodyPr/>
          <a:lstStyle>
            <a:lvl1pPr>
              <a:defRPr/>
            </a:lvl1pPr>
          </a:lstStyle>
          <a:p>
            <a:r>
              <a:rPr lang="fr-FR" smtClean="0"/>
              <a:t>0</a:t>
            </a:r>
            <a:endParaRPr lang="en-US" dirty="0"/>
          </a:p>
        </p:txBody>
      </p:sp>
      <p:sp>
        <p:nvSpPr>
          <p:cNvPr id="6" name="Rectangle 5"/>
          <p:cNvSpPr>
            <a:spLocks noGrp="1" noChangeArrowheads="1"/>
          </p:cNvSpPr>
          <p:nvPr>
            <p:ph type="ftr" sz="quarter" idx="11"/>
          </p:nvPr>
        </p:nvSpPr>
        <p:spPr>
          <a:ln/>
        </p:spPr>
        <p:txBody>
          <a:bodyPr/>
          <a:lstStyle>
            <a:lvl1pPr>
              <a:defRPr/>
            </a:lvl1pPr>
          </a:lstStyle>
          <a:p>
            <a:endParaRPr lang="en-US" dirty="0"/>
          </a:p>
        </p:txBody>
      </p:sp>
      <p:sp>
        <p:nvSpPr>
          <p:cNvPr id="7" name="Rectangle 6"/>
          <p:cNvSpPr>
            <a:spLocks noGrp="1" noChangeArrowheads="1"/>
          </p:cNvSpPr>
          <p:nvPr>
            <p:ph type="sldNum" sz="quarter" idx="12"/>
          </p:nvPr>
        </p:nvSpPr>
        <p:spPr>
          <a:ln/>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1341105934"/>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24418" y="620713"/>
            <a:ext cx="109431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fr-FR" altLang="fr-FR" smtClean="0"/>
              <a:t>Cliquez pour modifier le style du titre</a:t>
            </a:r>
          </a:p>
        </p:txBody>
      </p:sp>
      <p:sp>
        <p:nvSpPr>
          <p:cNvPr id="1027" name="Rectangle 3"/>
          <p:cNvSpPr>
            <a:spLocks noGrp="1" noChangeArrowheads="1"/>
          </p:cNvSpPr>
          <p:nvPr>
            <p:ph type="body" idx="1"/>
          </p:nvPr>
        </p:nvSpPr>
        <p:spPr bwMode="auto">
          <a:xfrm>
            <a:off x="609600" y="1844675"/>
            <a:ext cx="10972800" cy="428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FR" altLang="fr-FR" smtClean="0"/>
              <a:t>Cliquez pour modifier les styles du texte du masque</a:t>
            </a:r>
          </a:p>
          <a:p>
            <a:pPr lvl="1"/>
            <a:r>
              <a:rPr lang="fr-FR" altLang="fr-FR" smtClean="0"/>
              <a:t>Deuxième niveau</a:t>
            </a:r>
          </a:p>
          <a:p>
            <a:pPr lvl="2"/>
            <a:r>
              <a:rPr lang="fr-FR" altLang="fr-FR" smtClean="0"/>
              <a:t>Troisième niveau</a:t>
            </a:r>
          </a:p>
          <a:p>
            <a:pPr lvl="3"/>
            <a:r>
              <a:rPr lang="fr-FR" altLang="fr-FR" smtClean="0"/>
              <a:t>Quatrième niveau</a:t>
            </a:r>
          </a:p>
          <a:p>
            <a:pPr lvl="4"/>
            <a:r>
              <a:rPr lang="fr-FR" altLang="fr-FR" smtClean="0"/>
              <a:t>Cinquième niveau</a:t>
            </a:r>
          </a:p>
        </p:txBody>
      </p:sp>
      <p:sp>
        <p:nvSpPr>
          <p:cNvPr id="104452" name="Rectangle 4"/>
          <p:cNvSpPr>
            <a:spLocks noGrp="1" noChangeArrowheads="1"/>
          </p:cNvSpPr>
          <p:nvPr>
            <p:ph type="dt" sz="half" idx="2"/>
          </p:nvPr>
        </p:nvSpPr>
        <p:spPr bwMode="auto">
          <a:xfrm>
            <a:off x="609600" y="6245225"/>
            <a:ext cx="28448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r>
              <a:rPr lang="fr-FR" smtClean="0"/>
              <a:t>0</a:t>
            </a:r>
            <a:endParaRPr lang="en-US" dirty="0"/>
          </a:p>
        </p:txBody>
      </p:sp>
      <p:sp>
        <p:nvSpPr>
          <p:cNvPr id="104453" name="Rectangle 5"/>
          <p:cNvSpPr>
            <a:spLocks noGrp="1" noChangeArrowheads="1"/>
          </p:cNvSpPr>
          <p:nvPr>
            <p:ph type="ftr" sz="quarter" idx="3"/>
          </p:nvPr>
        </p:nvSpPr>
        <p:spPr bwMode="auto">
          <a:xfrm>
            <a:off x="4165600" y="6245225"/>
            <a:ext cx="38608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atin typeface="Arial" charset="0"/>
                <a:ea typeface="+mn-ea"/>
                <a:cs typeface="Arial" charset="0"/>
              </a:defRPr>
            </a:lvl1pPr>
          </a:lstStyle>
          <a:p>
            <a:endParaRPr lang="en-US" dirty="0"/>
          </a:p>
        </p:txBody>
      </p:sp>
      <p:sp>
        <p:nvSpPr>
          <p:cNvPr id="104454" name="Rectangle 6"/>
          <p:cNvSpPr>
            <a:spLocks noGrp="1" noChangeArrowheads="1"/>
          </p:cNvSpPr>
          <p:nvPr>
            <p:ph type="sldNum" sz="quarter" idx="4"/>
          </p:nvPr>
        </p:nvSpPr>
        <p:spPr bwMode="auto">
          <a:xfrm>
            <a:off x="8737600" y="6245225"/>
            <a:ext cx="28448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a:t>
            </a:fld>
            <a:endParaRPr lang="en-US" dirty="0"/>
          </a:p>
        </p:txBody>
      </p:sp>
      <p:pic>
        <p:nvPicPr>
          <p:cNvPr id="1031" name="Picture 7" descr="Wampum"/>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26988"/>
            <a:ext cx="12192000" cy="627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8" descr="Wampum_2Rows"/>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0" y="6135688"/>
            <a:ext cx="12192000" cy="722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4602506"/>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Lst>
  <p:transition spd="slow">
    <p:wipe/>
  </p:transition>
  <p:timing>
    <p:tnLst>
      <p:par>
        <p:cTn id="1" dur="indefinite" restart="never" nodeType="tmRoot"/>
      </p:par>
    </p:tnLst>
  </p:timing>
  <p:hf sldNum="0" hdr="0" ftr="0" dt="0"/>
  <p:txStyles>
    <p:titleStyle>
      <a:lvl1pPr algn="ctr" rtl="0" eaLnBrk="1" fontAlgn="base" hangingPunct="1">
        <a:spcBef>
          <a:spcPct val="0"/>
        </a:spcBef>
        <a:spcAft>
          <a:spcPct val="0"/>
        </a:spcAft>
        <a:defRPr sz="4400">
          <a:solidFill>
            <a:schemeClr val="tx2"/>
          </a:solidFill>
          <a:latin typeface="+mj-lt"/>
          <a:ea typeface="ＭＳ Ｐゴシック" charset="0"/>
          <a:cs typeface="+mj-cs"/>
        </a:defRPr>
      </a:lvl1pPr>
      <a:lvl2pPr algn="ctr" rtl="0" eaLnBrk="1" fontAlgn="base" hangingPunct="1">
        <a:spcBef>
          <a:spcPct val="0"/>
        </a:spcBef>
        <a:spcAft>
          <a:spcPct val="0"/>
        </a:spcAft>
        <a:defRPr sz="4400">
          <a:solidFill>
            <a:schemeClr val="tx2"/>
          </a:solidFill>
          <a:latin typeface="Arial" charset="0"/>
          <a:ea typeface="ＭＳ Ｐゴシック" charset="0"/>
          <a:cs typeface="Arial" charset="0"/>
        </a:defRPr>
      </a:lvl2pPr>
      <a:lvl3pPr algn="ctr" rtl="0" eaLnBrk="1" fontAlgn="base" hangingPunct="1">
        <a:spcBef>
          <a:spcPct val="0"/>
        </a:spcBef>
        <a:spcAft>
          <a:spcPct val="0"/>
        </a:spcAft>
        <a:defRPr sz="4400">
          <a:solidFill>
            <a:schemeClr val="tx2"/>
          </a:solidFill>
          <a:latin typeface="Arial" charset="0"/>
          <a:ea typeface="ＭＳ Ｐゴシック" charset="0"/>
          <a:cs typeface="Arial" charset="0"/>
        </a:defRPr>
      </a:lvl3pPr>
      <a:lvl4pPr algn="ctr" rtl="0" eaLnBrk="1" fontAlgn="base" hangingPunct="1">
        <a:spcBef>
          <a:spcPct val="0"/>
        </a:spcBef>
        <a:spcAft>
          <a:spcPct val="0"/>
        </a:spcAft>
        <a:defRPr sz="4400">
          <a:solidFill>
            <a:schemeClr val="tx2"/>
          </a:solidFill>
          <a:latin typeface="Arial" charset="0"/>
          <a:ea typeface="ＭＳ Ｐゴシック" charset="0"/>
          <a:cs typeface="Arial" charset="0"/>
        </a:defRPr>
      </a:lvl4pPr>
      <a:lvl5pPr algn="ctr" rtl="0" eaLnBrk="1" fontAlgn="base" hangingPunct="1">
        <a:spcBef>
          <a:spcPct val="0"/>
        </a:spcBef>
        <a:spcAft>
          <a:spcPct val="0"/>
        </a:spcAft>
        <a:defRPr sz="4400">
          <a:solidFill>
            <a:schemeClr val="tx2"/>
          </a:solidFill>
          <a:latin typeface="Arial" charset="0"/>
          <a:ea typeface="ＭＳ Ｐゴシック"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1" fontAlgn="base" hangingPunct="1">
        <a:spcBef>
          <a:spcPct val="20000"/>
        </a:spcBef>
        <a:spcAft>
          <a:spcPct val="0"/>
        </a:spcAft>
        <a:buChar char="–"/>
        <a:defRPr sz="2800">
          <a:solidFill>
            <a:schemeClr val="tx1"/>
          </a:solidFill>
          <a:latin typeface="+mn-lt"/>
          <a:ea typeface="Arial" charset="0"/>
          <a:cs typeface="+mn-cs"/>
        </a:defRPr>
      </a:lvl2pPr>
      <a:lvl3pPr marL="1143000" indent="-228600" algn="l" rtl="0" eaLnBrk="1" fontAlgn="base" hangingPunct="1">
        <a:spcBef>
          <a:spcPct val="20000"/>
        </a:spcBef>
        <a:spcAft>
          <a:spcPct val="0"/>
        </a:spcAft>
        <a:buChar char="•"/>
        <a:defRPr sz="2400">
          <a:solidFill>
            <a:schemeClr val="tx1"/>
          </a:solidFill>
          <a:latin typeface="+mn-lt"/>
          <a:ea typeface="Arial" charset="0"/>
          <a:cs typeface="+mn-cs"/>
        </a:defRPr>
      </a:lvl3pPr>
      <a:lvl4pPr marL="1600200" indent="-228600" algn="l" rtl="0" eaLnBrk="1" fontAlgn="base" hangingPunct="1">
        <a:spcBef>
          <a:spcPct val="20000"/>
        </a:spcBef>
        <a:spcAft>
          <a:spcPct val="0"/>
        </a:spcAft>
        <a:buChar char="–"/>
        <a:defRPr sz="2000">
          <a:solidFill>
            <a:schemeClr val="tx1"/>
          </a:solidFill>
          <a:latin typeface="+mn-lt"/>
          <a:ea typeface="Arial" charset="0"/>
          <a:cs typeface="+mn-cs"/>
        </a:defRPr>
      </a:lvl4pPr>
      <a:lvl5pPr marL="2057400" indent="-228600" algn="l" rtl="0" eaLnBrk="1" fontAlgn="base" hangingPunct="1">
        <a:spcBef>
          <a:spcPct val="20000"/>
        </a:spcBef>
        <a:spcAft>
          <a:spcPct val="0"/>
        </a:spcAft>
        <a:buChar char="»"/>
        <a:defRPr sz="2000">
          <a:solidFill>
            <a:schemeClr val="tx1"/>
          </a:solidFill>
          <a:latin typeface="+mn-lt"/>
          <a:ea typeface="Arial"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hyperlink" Target="mailto:citoyennete@cnhw.qc.c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41909" y="901849"/>
            <a:ext cx="9251576" cy="3512954"/>
          </a:xfrm>
        </p:spPr>
        <p:txBody>
          <a:bodyPr/>
          <a:lstStyle/>
          <a:p>
            <a:pPr algn="ctr"/>
            <a:r>
              <a:rPr lang="fr-CA" dirty="0" smtClean="0">
                <a:latin typeface="Times New Roman" panose="02020603050405020304" pitchFamily="18" charset="0"/>
                <a:cs typeface="Times New Roman" panose="02020603050405020304" pitchFamily="18" charset="0"/>
              </a:rPr>
              <a:t>CONSULTATION EN VUE DE L’ADOPTION D’UN CODE DE CITOYENNETÉ</a:t>
            </a:r>
            <a:endParaRPr lang="fr-C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602357"/>
      </p:ext>
    </p:extLst>
  </p:cSld>
  <p:clrMapOvr>
    <a:masterClrMapping/>
  </p:clrMapOvr>
  <p:transition spd="slow">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6754" y="350747"/>
            <a:ext cx="11286308" cy="964247"/>
          </a:xfrm>
        </p:spPr>
        <p:txBody>
          <a:bodyPr>
            <a:normAutofit fontScale="90000"/>
          </a:bodyPr>
          <a:lstStyle/>
          <a:p>
            <a:r>
              <a:rPr lang="fr-CA" sz="3200" dirty="0" smtClean="0">
                <a:latin typeface="Times New Roman" panose="02020603050405020304" pitchFamily="18" charset="0"/>
                <a:cs typeface="Times New Roman" panose="02020603050405020304" pitchFamily="18" charset="0"/>
              </a:rPr>
              <a:t>Calendrier de travail projeté pour la mise en place du code de citoyenneté</a:t>
            </a:r>
            <a:endParaRPr lang="fr-CA" sz="3200" dirty="0">
              <a:latin typeface="Times New Roman" panose="02020603050405020304" pitchFamily="18" charset="0"/>
              <a:cs typeface="Times New Roman" panose="02020603050405020304" pitchFamily="18" charset="0"/>
            </a:endParaRPr>
          </a:p>
        </p:txBody>
      </p:sp>
      <p:pic>
        <p:nvPicPr>
          <p:cNvPr id="6" name="Espace réservé du contenu 5"/>
          <p:cNvPicPr>
            <a:picLocks noGrp="1" noChangeAspect="1"/>
          </p:cNvPicPr>
          <p:nvPr>
            <p:ph idx="1"/>
          </p:nvPr>
        </p:nvPicPr>
        <p:blipFill>
          <a:blip r:embed="rId2"/>
          <a:stretch>
            <a:fillRect/>
          </a:stretch>
        </p:blipFill>
        <p:spPr>
          <a:xfrm>
            <a:off x="1402079" y="1045028"/>
            <a:ext cx="8795657" cy="5212080"/>
          </a:xfrm>
          <a:prstGeom prst="rect">
            <a:avLst/>
          </a:prstGeom>
        </p:spPr>
      </p:pic>
    </p:spTree>
    <p:extLst>
      <p:ext uri="{BB962C8B-B14F-4D97-AF65-F5344CB8AC3E}">
        <p14:creationId xmlns:p14="http://schemas.microsoft.com/office/powerpoint/2010/main" val="2068208693"/>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dirty="0" smtClean="0">
                <a:latin typeface="Times New Roman" panose="02020603050405020304" pitchFamily="18" charset="0"/>
                <a:cs typeface="Times New Roman" panose="02020603050405020304" pitchFamily="18" charset="0"/>
              </a:rPr>
              <a:t>Citoyenneté et statut d’indien</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594785" y="2576195"/>
            <a:ext cx="9968712" cy="2230936"/>
          </a:xfrm>
        </p:spPr>
        <p:txBody>
          <a:bodyPr>
            <a:normAutofit/>
          </a:bodyPr>
          <a:lstStyle/>
          <a:p>
            <a:pPr algn="just">
              <a:lnSpc>
                <a:spcPct val="150000"/>
              </a:lnSpc>
            </a:pPr>
            <a:r>
              <a:rPr lang="fr-CA" sz="2400" dirty="0">
                <a:latin typeface="Times New Roman" panose="02020603050405020304" pitchFamily="18" charset="0"/>
                <a:cs typeface="Times New Roman" panose="02020603050405020304" pitchFamily="18" charset="0"/>
              </a:rPr>
              <a:t>L’adoption de telles règles n’a aucun effet quant au statut d’indien. En effet, le registre des Indiens demeure sous la gestion </a:t>
            </a:r>
            <a:r>
              <a:rPr lang="fr-CA" sz="2400" dirty="0" smtClean="0">
                <a:latin typeface="Times New Roman" panose="02020603050405020304" pitchFamily="18" charset="0"/>
                <a:cs typeface="Times New Roman" panose="02020603050405020304" pitchFamily="18" charset="0"/>
              </a:rPr>
              <a:t>du Service aux Autochtones Canada en </a:t>
            </a:r>
            <a:r>
              <a:rPr lang="fr-CA" sz="2400" dirty="0">
                <a:latin typeface="Times New Roman" panose="02020603050405020304" pitchFamily="18" charset="0"/>
                <a:cs typeface="Times New Roman" panose="02020603050405020304" pitchFamily="18" charset="0"/>
              </a:rPr>
              <a:t>conformité avec la Loi sur les Indiens.</a:t>
            </a:r>
          </a:p>
          <a:p>
            <a:pPr>
              <a:lnSpc>
                <a:spcPct val="150000"/>
              </a:lnSpc>
            </a:pPr>
            <a:endParaRPr lang="fr-C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1398682"/>
      </p:ext>
    </p:extLst>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2846" y="548640"/>
            <a:ext cx="9370687" cy="539931"/>
          </a:xfrm>
        </p:spPr>
        <p:txBody>
          <a:bodyPr>
            <a:noAutofit/>
          </a:bodyPr>
          <a:lstStyle/>
          <a:p>
            <a:r>
              <a:rPr lang="fr-CA" sz="2400" dirty="0" smtClean="0">
                <a:latin typeface="Times New Roman" panose="02020603050405020304" pitchFamily="18" charset="0"/>
                <a:cs typeface="Times New Roman" panose="02020603050405020304" pitchFamily="18" charset="0"/>
              </a:rPr>
              <a:t>Les communautés au Canada ayant appliqué le code de citoyenneté </a:t>
            </a:r>
            <a:endParaRPr lang="fr-CA" sz="2400" dirty="0">
              <a:latin typeface="Times New Roman" panose="02020603050405020304" pitchFamily="18" charset="0"/>
              <a:cs typeface="Times New Roman" panose="02020603050405020304" pitchFamily="18" charset="0"/>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2595708592"/>
              </p:ext>
            </p:extLst>
          </p:nvPr>
        </p:nvGraphicFramePr>
        <p:xfrm>
          <a:off x="1104584" y="1019765"/>
          <a:ext cx="9929175" cy="5115560"/>
        </p:xfrm>
        <a:graphic>
          <a:graphicData uri="http://schemas.openxmlformats.org/drawingml/2006/table">
            <a:tbl>
              <a:tblPr firstRow="1" bandRow="1">
                <a:tableStyleId>{5C22544A-7EE6-4342-B048-85BDC9FD1C3A}</a:tableStyleId>
              </a:tblPr>
              <a:tblGrid>
                <a:gridCol w="2692354">
                  <a:extLst>
                    <a:ext uri="{9D8B030D-6E8A-4147-A177-3AD203B41FA5}">
                      <a16:colId xmlns:a16="http://schemas.microsoft.com/office/drawing/2014/main" val="2390753869"/>
                    </a:ext>
                  </a:extLst>
                </a:gridCol>
                <a:gridCol w="3927096">
                  <a:extLst>
                    <a:ext uri="{9D8B030D-6E8A-4147-A177-3AD203B41FA5}">
                      <a16:colId xmlns:a16="http://schemas.microsoft.com/office/drawing/2014/main" val="2323684403"/>
                    </a:ext>
                  </a:extLst>
                </a:gridCol>
                <a:gridCol w="3309725">
                  <a:extLst>
                    <a:ext uri="{9D8B030D-6E8A-4147-A177-3AD203B41FA5}">
                      <a16:colId xmlns:a16="http://schemas.microsoft.com/office/drawing/2014/main" val="3416440669"/>
                    </a:ext>
                  </a:extLst>
                </a:gridCol>
              </a:tblGrid>
              <a:tr h="370840">
                <a:tc>
                  <a:txBody>
                    <a:bodyPr/>
                    <a:lstStyle/>
                    <a:p>
                      <a:pPr algn="ctr"/>
                      <a:r>
                        <a:rPr lang="fr-CA" dirty="0" smtClean="0">
                          <a:solidFill>
                            <a:schemeClr val="tx1"/>
                          </a:solidFill>
                        </a:rPr>
                        <a:t>Province</a:t>
                      </a:r>
                      <a:endParaRPr lang="fr-CA" dirty="0">
                        <a:solidFill>
                          <a:schemeClr val="tx1"/>
                        </a:solidFill>
                      </a:endParaRPr>
                    </a:p>
                  </a:txBody>
                  <a:tcPr/>
                </a:tc>
                <a:tc>
                  <a:txBody>
                    <a:bodyPr/>
                    <a:lstStyle/>
                    <a:p>
                      <a:pPr algn="ctr"/>
                      <a:r>
                        <a:rPr lang="fr-CA" dirty="0" smtClean="0">
                          <a:solidFill>
                            <a:schemeClr val="tx1"/>
                          </a:solidFill>
                        </a:rPr>
                        <a:t>Nombre de communautés ayant appliqué le code de citoyenneté</a:t>
                      </a:r>
                      <a:endParaRPr lang="fr-CA" dirty="0">
                        <a:solidFill>
                          <a:schemeClr val="tx1"/>
                        </a:solidFill>
                      </a:endParaRPr>
                    </a:p>
                  </a:txBody>
                  <a:tcPr/>
                </a:tc>
                <a:tc>
                  <a:txBody>
                    <a:bodyPr/>
                    <a:lstStyle/>
                    <a:p>
                      <a:pPr algn="ctr"/>
                      <a:r>
                        <a:rPr lang="fr-CA" dirty="0" smtClean="0">
                          <a:solidFill>
                            <a:schemeClr val="tx1"/>
                          </a:solidFill>
                        </a:rPr>
                        <a:t>Nombre de communautés</a:t>
                      </a:r>
                      <a:r>
                        <a:rPr lang="fr-CA" baseline="0" dirty="0" smtClean="0">
                          <a:solidFill>
                            <a:schemeClr val="tx1"/>
                          </a:solidFill>
                        </a:rPr>
                        <a:t> total</a:t>
                      </a:r>
                      <a:endParaRPr lang="fr-CA" dirty="0">
                        <a:solidFill>
                          <a:schemeClr val="tx1"/>
                        </a:solidFill>
                      </a:endParaRPr>
                    </a:p>
                  </a:txBody>
                  <a:tcPr/>
                </a:tc>
                <a:extLst>
                  <a:ext uri="{0D108BD9-81ED-4DB2-BD59-A6C34878D82A}">
                    <a16:rowId xmlns:a16="http://schemas.microsoft.com/office/drawing/2014/main" val="4114888586"/>
                  </a:ext>
                </a:extLst>
              </a:tr>
              <a:tr h="370840">
                <a:tc>
                  <a:txBody>
                    <a:bodyPr/>
                    <a:lstStyle/>
                    <a:p>
                      <a:pPr algn="ctr"/>
                      <a:r>
                        <a:rPr lang="fr-CA" sz="1600" dirty="0" smtClean="0">
                          <a:latin typeface="Times New Roman" panose="02020603050405020304" pitchFamily="18" charset="0"/>
                          <a:cs typeface="Times New Roman" panose="02020603050405020304" pitchFamily="18" charset="0"/>
                        </a:rPr>
                        <a:t>Québec</a:t>
                      </a:r>
                      <a:endParaRPr lang="fr-CA" sz="1600" dirty="0">
                        <a:latin typeface="Times New Roman" panose="02020603050405020304" pitchFamily="18" charset="0"/>
                        <a:cs typeface="Times New Roman" panose="02020603050405020304" pitchFamily="18" charset="0"/>
                      </a:endParaRPr>
                    </a:p>
                  </a:txBody>
                  <a:tcPr/>
                </a:tc>
                <a:tc>
                  <a:txBody>
                    <a:bodyPr/>
                    <a:lstStyle/>
                    <a:p>
                      <a:pPr algn="ctr"/>
                      <a:r>
                        <a:rPr lang="fr-CA" sz="1600" dirty="0" smtClean="0">
                          <a:latin typeface="Times New Roman" panose="02020603050405020304" pitchFamily="18" charset="0"/>
                          <a:cs typeface="Times New Roman" panose="02020603050405020304" pitchFamily="18" charset="0"/>
                        </a:rPr>
                        <a:t>4</a:t>
                      </a:r>
                      <a:endParaRPr lang="fr-CA" sz="1600" dirty="0">
                        <a:latin typeface="Times New Roman" panose="02020603050405020304" pitchFamily="18" charset="0"/>
                        <a:cs typeface="Times New Roman" panose="02020603050405020304" pitchFamily="18" charset="0"/>
                      </a:endParaRPr>
                    </a:p>
                  </a:txBody>
                  <a:tcPr/>
                </a:tc>
                <a:tc>
                  <a:txBody>
                    <a:bodyPr/>
                    <a:lstStyle/>
                    <a:p>
                      <a:pPr algn="ctr"/>
                      <a:r>
                        <a:rPr lang="fr-CA" sz="1600" dirty="0" smtClean="0">
                          <a:latin typeface="Times New Roman" panose="02020603050405020304" pitchFamily="18" charset="0"/>
                          <a:cs typeface="Times New Roman" panose="02020603050405020304" pitchFamily="18" charset="0"/>
                        </a:rPr>
                        <a:t>40</a:t>
                      </a:r>
                      <a:endParaRPr lang="fr-CA"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828824428"/>
                  </a:ext>
                </a:extLst>
              </a:tr>
              <a:tr h="370840">
                <a:tc>
                  <a:txBody>
                    <a:bodyPr/>
                    <a:lstStyle/>
                    <a:p>
                      <a:pPr algn="ctr"/>
                      <a:r>
                        <a:rPr lang="fr-CA" sz="1600" dirty="0" smtClean="0">
                          <a:latin typeface="Times New Roman" panose="02020603050405020304" pitchFamily="18" charset="0"/>
                          <a:cs typeface="Times New Roman" panose="02020603050405020304" pitchFamily="18" charset="0"/>
                        </a:rPr>
                        <a:t>Colombie britannique</a:t>
                      </a:r>
                      <a:endParaRPr lang="fr-CA" sz="1600" dirty="0">
                        <a:latin typeface="Times New Roman" panose="02020603050405020304" pitchFamily="18" charset="0"/>
                        <a:cs typeface="Times New Roman" panose="02020603050405020304" pitchFamily="18" charset="0"/>
                      </a:endParaRPr>
                    </a:p>
                  </a:txBody>
                  <a:tcPr/>
                </a:tc>
                <a:tc>
                  <a:txBody>
                    <a:bodyPr/>
                    <a:lstStyle/>
                    <a:p>
                      <a:pPr algn="ctr"/>
                      <a:r>
                        <a:rPr lang="fr-CA" sz="1600" dirty="0" smtClean="0">
                          <a:latin typeface="Times New Roman" panose="02020603050405020304" pitchFamily="18" charset="0"/>
                          <a:cs typeface="Times New Roman" panose="02020603050405020304" pitchFamily="18" charset="0"/>
                        </a:rPr>
                        <a:t>78</a:t>
                      </a:r>
                      <a:endParaRPr lang="fr-CA" sz="1600" dirty="0">
                        <a:latin typeface="Times New Roman" panose="02020603050405020304" pitchFamily="18" charset="0"/>
                        <a:cs typeface="Times New Roman" panose="02020603050405020304" pitchFamily="18" charset="0"/>
                      </a:endParaRPr>
                    </a:p>
                  </a:txBody>
                  <a:tcPr/>
                </a:tc>
                <a:tc>
                  <a:txBody>
                    <a:bodyPr/>
                    <a:lstStyle/>
                    <a:p>
                      <a:pPr algn="ctr"/>
                      <a:r>
                        <a:rPr lang="fr-CA" sz="1600" dirty="0" smtClean="0">
                          <a:latin typeface="Times New Roman" panose="02020603050405020304" pitchFamily="18" charset="0"/>
                          <a:cs typeface="Times New Roman" panose="02020603050405020304" pitchFamily="18" charset="0"/>
                        </a:rPr>
                        <a:t>199</a:t>
                      </a:r>
                      <a:endParaRPr lang="fr-CA"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871213650"/>
                  </a:ext>
                </a:extLst>
              </a:tr>
              <a:tr h="370840">
                <a:tc>
                  <a:txBody>
                    <a:bodyPr/>
                    <a:lstStyle/>
                    <a:p>
                      <a:pPr algn="ctr"/>
                      <a:r>
                        <a:rPr lang="fr-CA" sz="1600" dirty="0" smtClean="0">
                          <a:latin typeface="Times New Roman" panose="02020603050405020304" pitchFamily="18" charset="0"/>
                          <a:cs typeface="Times New Roman" panose="02020603050405020304" pitchFamily="18" charset="0"/>
                        </a:rPr>
                        <a:t>Nouveau</a:t>
                      </a:r>
                      <a:r>
                        <a:rPr lang="fr-CA" sz="1600" baseline="0" dirty="0" smtClean="0">
                          <a:latin typeface="Times New Roman" panose="02020603050405020304" pitchFamily="18" charset="0"/>
                          <a:cs typeface="Times New Roman" panose="02020603050405020304" pitchFamily="18" charset="0"/>
                        </a:rPr>
                        <a:t> Brunswick</a:t>
                      </a:r>
                      <a:endParaRPr lang="fr-CA" sz="1600" dirty="0">
                        <a:latin typeface="Times New Roman" panose="02020603050405020304" pitchFamily="18" charset="0"/>
                        <a:cs typeface="Times New Roman" panose="02020603050405020304" pitchFamily="18" charset="0"/>
                      </a:endParaRPr>
                    </a:p>
                  </a:txBody>
                  <a:tcPr/>
                </a:tc>
                <a:tc>
                  <a:txBody>
                    <a:bodyPr/>
                    <a:lstStyle/>
                    <a:p>
                      <a:pPr algn="ctr"/>
                      <a:r>
                        <a:rPr lang="fr-CA" sz="1600" dirty="0" smtClean="0">
                          <a:latin typeface="Times New Roman" panose="02020603050405020304" pitchFamily="18" charset="0"/>
                          <a:cs typeface="Times New Roman" panose="02020603050405020304" pitchFamily="18" charset="0"/>
                        </a:rPr>
                        <a:t>5</a:t>
                      </a:r>
                      <a:endParaRPr lang="fr-CA" sz="1600" dirty="0">
                        <a:latin typeface="Times New Roman" panose="02020603050405020304" pitchFamily="18" charset="0"/>
                        <a:cs typeface="Times New Roman" panose="02020603050405020304" pitchFamily="18" charset="0"/>
                      </a:endParaRPr>
                    </a:p>
                  </a:txBody>
                  <a:tcPr/>
                </a:tc>
                <a:tc>
                  <a:txBody>
                    <a:bodyPr/>
                    <a:lstStyle/>
                    <a:p>
                      <a:pPr algn="ctr"/>
                      <a:r>
                        <a:rPr lang="fr-CA" sz="1600" dirty="0" smtClean="0">
                          <a:latin typeface="Times New Roman" panose="02020603050405020304" pitchFamily="18" charset="0"/>
                          <a:cs typeface="Times New Roman" panose="02020603050405020304" pitchFamily="18" charset="0"/>
                        </a:rPr>
                        <a:t>15</a:t>
                      </a:r>
                      <a:endParaRPr lang="fr-CA"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09327552"/>
                  </a:ext>
                </a:extLst>
              </a:tr>
              <a:tr h="370840">
                <a:tc>
                  <a:txBody>
                    <a:bodyPr/>
                    <a:lstStyle/>
                    <a:p>
                      <a:pPr algn="ctr"/>
                      <a:r>
                        <a:rPr lang="fr-CA" sz="1600" dirty="0" smtClean="0">
                          <a:latin typeface="Times New Roman" panose="02020603050405020304" pitchFamily="18" charset="0"/>
                          <a:cs typeface="Times New Roman" panose="02020603050405020304" pitchFamily="18" charset="0"/>
                        </a:rPr>
                        <a:t>Nouvelle Ecosse</a:t>
                      </a:r>
                      <a:endParaRPr lang="fr-CA" sz="1600" dirty="0">
                        <a:latin typeface="Times New Roman" panose="02020603050405020304" pitchFamily="18" charset="0"/>
                        <a:cs typeface="Times New Roman" panose="02020603050405020304" pitchFamily="18" charset="0"/>
                      </a:endParaRPr>
                    </a:p>
                  </a:txBody>
                  <a:tcPr/>
                </a:tc>
                <a:tc>
                  <a:txBody>
                    <a:bodyPr/>
                    <a:lstStyle/>
                    <a:p>
                      <a:pPr algn="ctr"/>
                      <a:r>
                        <a:rPr lang="fr-CA" sz="1600" dirty="0" smtClean="0">
                          <a:latin typeface="Times New Roman" panose="02020603050405020304" pitchFamily="18" charset="0"/>
                          <a:cs typeface="Times New Roman" panose="02020603050405020304" pitchFamily="18" charset="0"/>
                        </a:rPr>
                        <a:t>4</a:t>
                      </a:r>
                      <a:endParaRPr lang="fr-CA" sz="1600" dirty="0">
                        <a:latin typeface="Times New Roman" panose="02020603050405020304" pitchFamily="18" charset="0"/>
                        <a:cs typeface="Times New Roman" panose="02020603050405020304" pitchFamily="18" charset="0"/>
                      </a:endParaRPr>
                    </a:p>
                  </a:txBody>
                  <a:tcPr/>
                </a:tc>
                <a:tc>
                  <a:txBody>
                    <a:bodyPr/>
                    <a:lstStyle/>
                    <a:p>
                      <a:pPr algn="ctr"/>
                      <a:r>
                        <a:rPr lang="fr-CA" sz="1600" dirty="0" smtClean="0">
                          <a:latin typeface="Times New Roman" panose="02020603050405020304" pitchFamily="18" charset="0"/>
                          <a:cs typeface="Times New Roman" panose="02020603050405020304" pitchFamily="18" charset="0"/>
                        </a:rPr>
                        <a:t>13</a:t>
                      </a:r>
                      <a:endParaRPr lang="fr-CA"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747838467"/>
                  </a:ext>
                </a:extLst>
              </a:tr>
              <a:tr h="370840">
                <a:tc>
                  <a:txBody>
                    <a:bodyPr/>
                    <a:lstStyle/>
                    <a:p>
                      <a:pPr algn="ctr"/>
                      <a:r>
                        <a:rPr lang="fr-CA" sz="1600" dirty="0" smtClean="0">
                          <a:latin typeface="Times New Roman" panose="02020603050405020304" pitchFamily="18" charset="0"/>
                          <a:cs typeface="Times New Roman" panose="02020603050405020304" pitchFamily="18" charset="0"/>
                        </a:rPr>
                        <a:t>Île-du-Prince-Édouard</a:t>
                      </a:r>
                      <a:endParaRPr lang="fr-CA" sz="1600" dirty="0">
                        <a:latin typeface="Times New Roman" panose="02020603050405020304" pitchFamily="18" charset="0"/>
                        <a:cs typeface="Times New Roman" panose="02020603050405020304" pitchFamily="18" charset="0"/>
                      </a:endParaRPr>
                    </a:p>
                  </a:txBody>
                  <a:tcPr/>
                </a:tc>
                <a:tc>
                  <a:txBody>
                    <a:bodyPr/>
                    <a:lstStyle/>
                    <a:p>
                      <a:pPr algn="ctr"/>
                      <a:r>
                        <a:rPr lang="fr-CA" sz="1600" dirty="0" smtClean="0">
                          <a:latin typeface="Times New Roman" panose="02020603050405020304" pitchFamily="18" charset="0"/>
                          <a:cs typeface="Times New Roman" panose="02020603050405020304" pitchFamily="18" charset="0"/>
                        </a:rPr>
                        <a:t>2</a:t>
                      </a:r>
                      <a:endParaRPr lang="fr-CA" sz="1600" dirty="0">
                        <a:latin typeface="Times New Roman" panose="02020603050405020304" pitchFamily="18" charset="0"/>
                        <a:cs typeface="Times New Roman" panose="02020603050405020304" pitchFamily="18" charset="0"/>
                      </a:endParaRPr>
                    </a:p>
                  </a:txBody>
                  <a:tcPr/>
                </a:tc>
                <a:tc>
                  <a:txBody>
                    <a:bodyPr/>
                    <a:lstStyle/>
                    <a:p>
                      <a:pPr algn="ctr"/>
                      <a:r>
                        <a:rPr lang="fr-CA" sz="1600" dirty="0" smtClean="0">
                          <a:latin typeface="Times New Roman" panose="02020603050405020304" pitchFamily="18" charset="0"/>
                          <a:cs typeface="Times New Roman" panose="02020603050405020304" pitchFamily="18" charset="0"/>
                        </a:rPr>
                        <a:t>2</a:t>
                      </a:r>
                      <a:endParaRPr lang="fr-CA"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575576843"/>
                  </a:ext>
                </a:extLst>
              </a:tr>
              <a:tr h="370840">
                <a:tc>
                  <a:txBody>
                    <a:bodyPr/>
                    <a:lstStyle/>
                    <a:p>
                      <a:pPr algn="ctr"/>
                      <a:r>
                        <a:rPr lang="fr-CA" sz="1600" dirty="0" smtClean="0">
                          <a:latin typeface="Times New Roman" panose="02020603050405020304" pitchFamily="18" charset="0"/>
                          <a:cs typeface="Times New Roman" panose="02020603050405020304" pitchFamily="18" charset="0"/>
                        </a:rPr>
                        <a:t>Yukon</a:t>
                      </a:r>
                      <a:endParaRPr lang="fr-CA" sz="1600" dirty="0">
                        <a:latin typeface="Times New Roman" panose="02020603050405020304" pitchFamily="18" charset="0"/>
                        <a:cs typeface="Times New Roman" panose="02020603050405020304" pitchFamily="18" charset="0"/>
                      </a:endParaRPr>
                    </a:p>
                  </a:txBody>
                  <a:tcPr/>
                </a:tc>
                <a:tc>
                  <a:txBody>
                    <a:bodyPr/>
                    <a:lstStyle/>
                    <a:p>
                      <a:pPr algn="ctr"/>
                      <a:r>
                        <a:rPr lang="fr-CA" sz="1600" dirty="0" smtClean="0">
                          <a:latin typeface="Times New Roman" panose="02020603050405020304" pitchFamily="18" charset="0"/>
                          <a:cs typeface="Times New Roman" panose="02020603050405020304" pitchFamily="18" charset="0"/>
                        </a:rPr>
                        <a:t>1</a:t>
                      </a:r>
                      <a:endParaRPr lang="fr-CA" sz="1600" dirty="0">
                        <a:latin typeface="Times New Roman" panose="02020603050405020304" pitchFamily="18" charset="0"/>
                        <a:cs typeface="Times New Roman" panose="02020603050405020304" pitchFamily="18" charset="0"/>
                      </a:endParaRPr>
                    </a:p>
                  </a:txBody>
                  <a:tcPr/>
                </a:tc>
                <a:tc>
                  <a:txBody>
                    <a:bodyPr/>
                    <a:lstStyle/>
                    <a:p>
                      <a:pPr algn="ctr"/>
                      <a:r>
                        <a:rPr lang="fr-CA" sz="1600" dirty="0" smtClean="0">
                          <a:latin typeface="Times New Roman" panose="02020603050405020304" pitchFamily="18" charset="0"/>
                          <a:cs typeface="Times New Roman" panose="02020603050405020304" pitchFamily="18" charset="0"/>
                        </a:rPr>
                        <a:t>18</a:t>
                      </a:r>
                      <a:endParaRPr lang="fr-CA"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465542217"/>
                  </a:ext>
                </a:extLst>
              </a:tr>
              <a:tr h="370840">
                <a:tc>
                  <a:txBody>
                    <a:bodyPr/>
                    <a:lstStyle/>
                    <a:p>
                      <a:pPr algn="ctr"/>
                      <a:r>
                        <a:rPr lang="fr-CA" sz="1600" dirty="0" smtClean="0">
                          <a:latin typeface="Times New Roman" panose="02020603050405020304" pitchFamily="18" charset="0"/>
                          <a:cs typeface="Times New Roman" panose="02020603050405020304" pitchFamily="18" charset="0"/>
                        </a:rPr>
                        <a:t>Territoire du Nord-Ouest</a:t>
                      </a:r>
                      <a:endParaRPr lang="fr-CA" sz="1600" dirty="0">
                        <a:latin typeface="Times New Roman" panose="02020603050405020304" pitchFamily="18" charset="0"/>
                        <a:cs typeface="Times New Roman" panose="02020603050405020304" pitchFamily="18" charset="0"/>
                      </a:endParaRPr>
                    </a:p>
                  </a:txBody>
                  <a:tcPr/>
                </a:tc>
                <a:tc>
                  <a:txBody>
                    <a:bodyPr/>
                    <a:lstStyle/>
                    <a:p>
                      <a:pPr algn="ctr"/>
                      <a:r>
                        <a:rPr lang="fr-CA" sz="1600" dirty="0" smtClean="0">
                          <a:latin typeface="Times New Roman" panose="02020603050405020304" pitchFamily="18" charset="0"/>
                          <a:cs typeface="Times New Roman" panose="02020603050405020304" pitchFamily="18" charset="0"/>
                        </a:rPr>
                        <a:t>1</a:t>
                      </a:r>
                      <a:endParaRPr lang="fr-CA" sz="1600" dirty="0">
                        <a:latin typeface="Times New Roman" panose="02020603050405020304" pitchFamily="18" charset="0"/>
                        <a:cs typeface="Times New Roman" panose="02020603050405020304" pitchFamily="18" charset="0"/>
                      </a:endParaRPr>
                    </a:p>
                  </a:txBody>
                  <a:tcPr/>
                </a:tc>
                <a:tc>
                  <a:txBody>
                    <a:bodyPr/>
                    <a:lstStyle/>
                    <a:p>
                      <a:pPr algn="ctr"/>
                      <a:r>
                        <a:rPr lang="fr-CA" sz="1600" dirty="0" smtClean="0">
                          <a:latin typeface="Times New Roman" panose="02020603050405020304" pitchFamily="18" charset="0"/>
                          <a:cs typeface="Times New Roman" panose="02020603050405020304" pitchFamily="18" charset="0"/>
                        </a:rPr>
                        <a:t>26</a:t>
                      </a:r>
                      <a:endParaRPr lang="fr-CA"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68271146"/>
                  </a:ext>
                </a:extLst>
              </a:tr>
              <a:tr h="370840">
                <a:tc>
                  <a:txBody>
                    <a:bodyPr/>
                    <a:lstStyle/>
                    <a:p>
                      <a:pPr algn="ctr"/>
                      <a:r>
                        <a:rPr lang="fr-CA" sz="1600" dirty="0" smtClean="0">
                          <a:latin typeface="Times New Roman" panose="02020603050405020304" pitchFamily="18" charset="0"/>
                          <a:cs typeface="Times New Roman" panose="02020603050405020304" pitchFamily="18" charset="0"/>
                        </a:rPr>
                        <a:t>Alberta</a:t>
                      </a:r>
                      <a:endParaRPr lang="fr-CA" sz="1600" dirty="0">
                        <a:latin typeface="Times New Roman" panose="02020603050405020304" pitchFamily="18" charset="0"/>
                        <a:cs typeface="Times New Roman" panose="02020603050405020304" pitchFamily="18" charset="0"/>
                      </a:endParaRPr>
                    </a:p>
                  </a:txBody>
                  <a:tcPr/>
                </a:tc>
                <a:tc>
                  <a:txBody>
                    <a:bodyPr/>
                    <a:lstStyle/>
                    <a:p>
                      <a:pPr algn="ctr"/>
                      <a:r>
                        <a:rPr lang="fr-CA" sz="1600" dirty="0" smtClean="0">
                          <a:latin typeface="Times New Roman" panose="02020603050405020304" pitchFamily="18" charset="0"/>
                          <a:cs typeface="Times New Roman" panose="02020603050405020304" pitchFamily="18" charset="0"/>
                        </a:rPr>
                        <a:t>33</a:t>
                      </a:r>
                      <a:endParaRPr lang="fr-CA" sz="1600" dirty="0">
                        <a:latin typeface="Times New Roman" panose="02020603050405020304" pitchFamily="18" charset="0"/>
                        <a:cs typeface="Times New Roman" panose="02020603050405020304" pitchFamily="18" charset="0"/>
                      </a:endParaRPr>
                    </a:p>
                  </a:txBody>
                  <a:tcPr/>
                </a:tc>
                <a:tc>
                  <a:txBody>
                    <a:bodyPr/>
                    <a:lstStyle/>
                    <a:p>
                      <a:pPr algn="ctr"/>
                      <a:r>
                        <a:rPr lang="fr-CA" sz="1600" dirty="0" smtClean="0">
                          <a:latin typeface="Times New Roman" panose="02020603050405020304" pitchFamily="18" charset="0"/>
                          <a:cs typeface="Times New Roman" panose="02020603050405020304" pitchFamily="18" charset="0"/>
                        </a:rPr>
                        <a:t>48</a:t>
                      </a:r>
                      <a:endParaRPr lang="fr-CA"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807829804"/>
                  </a:ext>
                </a:extLst>
              </a:tr>
              <a:tr h="370840">
                <a:tc>
                  <a:txBody>
                    <a:bodyPr/>
                    <a:lstStyle/>
                    <a:p>
                      <a:pPr algn="ctr"/>
                      <a:r>
                        <a:rPr lang="fr-CA" sz="1600" dirty="0" err="1" smtClean="0">
                          <a:latin typeface="Times New Roman" panose="02020603050405020304" pitchFamily="18" charset="0"/>
                          <a:cs typeface="Times New Roman" panose="02020603050405020304" pitchFamily="18" charset="0"/>
                        </a:rPr>
                        <a:t>Saskachewan</a:t>
                      </a:r>
                      <a:endParaRPr lang="fr-CA" sz="1600" dirty="0">
                        <a:latin typeface="Times New Roman" panose="02020603050405020304" pitchFamily="18" charset="0"/>
                        <a:cs typeface="Times New Roman" panose="02020603050405020304" pitchFamily="18" charset="0"/>
                      </a:endParaRPr>
                    </a:p>
                  </a:txBody>
                  <a:tcPr/>
                </a:tc>
                <a:tc>
                  <a:txBody>
                    <a:bodyPr/>
                    <a:lstStyle/>
                    <a:p>
                      <a:pPr algn="ctr"/>
                      <a:r>
                        <a:rPr lang="fr-CA" sz="1600" dirty="0" smtClean="0">
                          <a:latin typeface="Times New Roman" panose="02020603050405020304" pitchFamily="18" charset="0"/>
                          <a:cs typeface="Times New Roman" panose="02020603050405020304" pitchFamily="18" charset="0"/>
                        </a:rPr>
                        <a:t>31</a:t>
                      </a:r>
                      <a:endParaRPr lang="fr-CA" sz="1600" dirty="0">
                        <a:latin typeface="Times New Roman" panose="02020603050405020304" pitchFamily="18" charset="0"/>
                        <a:cs typeface="Times New Roman" panose="02020603050405020304" pitchFamily="18" charset="0"/>
                      </a:endParaRPr>
                    </a:p>
                  </a:txBody>
                  <a:tcPr/>
                </a:tc>
                <a:tc>
                  <a:txBody>
                    <a:bodyPr/>
                    <a:lstStyle/>
                    <a:p>
                      <a:pPr algn="ctr"/>
                      <a:r>
                        <a:rPr lang="fr-CA" sz="1600" dirty="0" smtClean="0">
                          <a:latin typeface="Times New Roman" panose="02020603050405020304" pitchFamily="18" charset="0"/>
                          <a:cs typeface="Times New Roman" panose="02020603050405020304" pitchFamily="18" charset="0"/>
                        </a:rPr>
                        <a:t>70</a:t>
                      </a:r>
                      <a:endParaRPr lang="fr-CA"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667758563"/>
                  </a:ext>
                </a:extLst>
              </a:tr>
              <a:tr h="370840">
                <a:tc>
                  <a:txBody>
                    <a:bodyPr/>
                    <a:lstStyle/>
                    <a:p>
                      <a:pPr algn="ctr"/>
                      <a:r>
                        <a:rPr lang="fr-CA" sz="1600" dirty="0" smtClean="0">
                          <a:latin typeface="Times New Roman" panose="02020603050405020304" pitchFamily="18" charset="0"/>
                          <a:cs typeface="Times New Roman" panose="02020603050405020304" pitchFamily="18" charset="0"/>
                        </a:rPr>
                        <a:t>Manitoba</a:t>
                      </a:r>
                      <a:endParaRPr lang="fr-CA" sz="1600" dirty="0">
                        <a:latin typeface="Times New Roman" panose="02020603050405020304" pitchFamily="18" charset="0"/>
                        <a:cs typeface="Times New Roman" panose="02020603050405020304" pitchFamily="18" charset="0"/>
                      </a:endParaRPr>
                    </a:p>
                  </a:txBody>
                  <a:tcPr/>
                </a:tc>
                <a:tc>
                  <a:txBody>
                    <a:bodyPr/>
                    <a:lstStyle/>
                    <a:p>
                      <a:pPr algn="ctr"/>
                      <a:r>
                        <a:rPr lang="fr-CA" sz="1600" dirty="0" smtClean="0">
                          <a:latin typeface="Times New Roman" panose="02020603050405020304" pitchFamily="18" charset="0"/>
                          <a:cs typeface="Times New Roman" panose="02020603050405020304" pitchFamily="18" charset="0"/>
                        </a:rPr>
                        <a:t>20</a:t>
                      </a:r>
                      <a:endParaRPr lang="fr-CA" sz="1600" dirty="0">
                        <a:latin typeface="Times New Roman" panose="02020603050405020304" pitchFamily="18" charset="0"/>
                        <a:cs typeface="Times New Roman" panose="02020603050405020304" pitchFamily="18" charset="0"/>
                      </a:endParaRPr>
                    </a:p>
                  </a:txBody>
                  <a:tcPr/>
                </a:tc>
                <a:tc>
                  <a:txBody>
                    <a:bodyPr/>
                    <a:lstStyle/>
                    <a:p>
                      <a:pPr algn="ctr"/>
                      <a:r>
                        <a:rPr lang="fr-CA" sz="1600" dirty="0" smtClean="0">
                          <a:latin typeface="Times New Roman" panose="02020603050405020304" pitchFamily="18" charset="0"/>
                          <a:cs typeface="Times New Roman" panose="02020603050405020304" pitchFamily="18" charset="0"/>
                        </a:rPr>
                        <a:t>63</a:t>
                      </a:r>
                      <a:endParaRPr lang="fr-CA"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308510070"/>
                  </a:ext>
                </a:extLst>
              </a:tr>
              <a:tr h="370840">
                <a:tc>
                  <a:txBody>
                    <a:bodyPr/>
                    <a:lstStyle/>
                    <a:p>
                      <a:pPr algn="ctr"/>
                      <a:r>
                        <a:rPr lang="fr-CA" sz="1600" dirty="0" smtClean="0">
                          <a:latin typeface="Times New Roman" panose="02020603050405020304" pitchFamily="18" charset="0"/>
                          <a:cs typeface="Times New Roman" panose="02020603050405020304" pitchFamily="18" charset="0"/>
                        </a:rPr>
                        <a:t>Ontario</a:t>
                      </a:r>
                      <a:endParaRPr lang="fr-CA" sz="1600" dirty="0">
                        <a:latin typeface="Times New Roman" panose="02020603050405020304" pitchFamily="18" charset="0"/>
                        <a:cs typeface="Times New Roman" panose="02020603050405020304" pitchFamily="18" charset="0"/>
                      </a:endParaRPr>
                    </a:p>
                  </a:txBody>
                  <a:tcPr/>
                </a:tc>
                <a:tc>
                  <a:txBody>
                    <a:bodyPr/>
                    <a:lstStyle/>
                    <a:p>
                      <a:pPr algn="ctr"/>
                      <a:r>
                        <a:rPr lang="fr-CA" sz="1600" dirty="0" smtClean="0">
                          <a:latin typeface="Times New Roman" panose="02020603050405020304" pitchFamily="18" charset="0"/>
                          <a:cs typeface="Times New Roman" panose="02020603050405020304" pitchFamily="18" charset="0"/>
                        </a:rPr>
                        <a:t>53</a:t>
                      </a:r>
                      <a:endParaRPr lang="fr-CA" sz="1600" dirty="0">
                        <a:latin typeface="Times New Roman" panose="02020603050405020304" pitchFamily="18" charset="0"/>
                        <a:cs typeface="Times New Roman" panose="02020603050405020304" pitchFamily="18" charset="0"/>
                      </a:endParaRPr>
                    </a:p>
                  </a:txBody>
                  <a:tcPr/>
                </a:tc>
                <a:tc>
                  <a:txBody>
                    <a:bodyPr/>
                    <a:lstStyle/>
                    <a:p>
                      <a:pPr algn="ctr"/>
                      <a:r>
                        <a:rPr lang="fr-CA" sz="1600" dirty="0" smtClean="0">
                          <a:latin typeface="Times New Roman" panose="02020603050405020304" pitchFamily="18" charset="0"/>
                          <a:cs typeface="Times New Roman" panose="02020603050405020304" pitchFamily="18" charset="0"/>
                        </a:rPr>
                        <a:t>139</a:t>
                      </a:r>
                      <a:endParaRPr lang="fr-CA"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968452735"/>
                  </a:ext>
                </a:extLst>
              </a:tr>
              <a:tr h="370840">
                <a:tc>
                  <a:txBody>
                    <a:bodyPr/>
                    <a:lstStyle/>
                    <a:p>
                      <a:pPr algn="ctr"/>
                      <a:r>
                        <a:rPr lang="fr-CA" sz="2000" b="1" dirty="0" smtClean="0">
                          <a:latin typeface="Times New Roman" panose="02020603050405020304" pitchFamily="18" charset="0"/>
                          <a:cs typeface="Times New Roman" panose="02020603050405020304" pitchFamily="18" charset="0"/>
                        </a:rPr>
                        <a:t>TOTAL</a:t>
                      </a:r>
                      <a:endParaRPr lang="fr-CA" sz="2000" b="1" dirty="0">
                        <a:latin typeface="Times New Roman" panose="02020603050405020304" pitchFamily="18" charset="0"/>
                        <a:cs typeface="Times New Roman" panose="02020603050405020304" pitchFamily="18" charset="0"/>
                      </a:endParaRPr>
                    </a:p>
                  </a:txBody>
                  <a:tcPr/>
                </a:tc>
                <a:tc>
                  <a:txBody>
                    <a:bodyPr/>
                    <a:lstStyle/>
                    <a:p>
                      <a:pPr algn="ctr"/>
                      <a:r>
                        <a:rPr lang="fr-CA" sz="2000" b="1" dirty="0" smtClean="0">
                          <a:latin typeface="Times New Roman" panose="02020603050405020304" pitchFamily="18" charset="0"/>
                          <a:cs typeface="Times New Roman" panose="02020603050405020304" pitchFamily="18" charset="0"/>
                        </a:rPr>
                        <a:t>232</a:t>
                      </a:r>
                      <a:endParaRPr lang="fr-CA" sz="2000" b="1" dirty="0">
                        <a:latin typeface="Times New Roman" panose="02020603050405020304" pitchFamily="18" charset="0"/>
                        <a:cs typeface="Times New Roman" panose="02020603050405020304" pitchFamily="18" charset="0"/>
                      </a:endParaRPr>
                    </a:p>
                  </a:txBody>
                  <a:tcPr/>
                </a:tc>
                <a:tc>
                  <a:txBody>
                    <a:bodyPr/>
                    <a:lstStyle/>
                    <a:p>
                      <a:pPr algn="ctr"/>
                      <a:r>
                        <a:rPr lang="fr-CA" sz="2000" b="1" dirty="0" smtClean="0">
                          <a:latin typeface="Times New Roman" panose="02020603050405020304" pitchFamily="18" charset="0"/>
                          <a:cs typeface="Times New Roman" panose="02020603050405020304" pitchFamily="18" charset="0"/>
                        </a:rPr>
                        <a:t>633</a:t>
                      </a:r>
                      <a:endParaRPr lang="fr-CA" sz="2000" b="1"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02084224"/>
                  </a:ext>
                </a:extLst>
              </a:tr>
            </a:tbl>
          </a:graphicData>
        </a:graphic>
      </p:graphicFrame>
    </p:spTree>
    <p:extLst>
      <p:ext uri="{BB962C8B-B14F-4D97-AF65-F5344CB8AC3E}">
        <p14:creationId xmlns:p14="http://schemas.microsoft.com/office/powerpoint/2010/main" val="3578065655"/>
      </p:ext>
    </p:extLst>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94751" y="478971"/>
            <a:ext cx="9259145" cy="656696"/>
          </a:xfrm>
        </p:spPr>
        <p:txBody>
          <a:bodyPr>
            <a:noAutofit/>
          </a:bodyPr>
          <a:lstStyle/>
          <a:p>
            <a:r>
              <a:rPr lang="fr-CA" sz="2400" b="1" dirty="0" smtClean="0">
                <a:latin typeface="Times New Roman" panose="02020603050405020304" pitchFamily="18" charset="0"/>
                <a:cs typeface="Times New Roman" panose="02020603050405020304" pitchFamily="18" charset="0"/>
              </a:rPr>
              <a:t>Visite de 2 des 4 communautés au Québec qui ont adopté le code de citoyenneté: Odanak et </a:t>
            </a:r>
            <a:r>
              <a:rPr lang="fr-CA" sz="2400" b="1" dirty="0" err="1" smtClean="0">
                <a:latin typeface="Times New Roman" panose="02020603050405020304" pitchFamily="18" charset="0"/>
                <a:cs typeface="Times New Roman" panose="02020603050405020304" pitchFamily="18" charset="0"/>
              </a:rPr>
              <a:t>Wolinak</a:t>
            </a:r>
            <a:endParaRPr lang="fr-CA" sz="2400" b="1" dirty="0">
              <a:latin typeface="Times New Roman" panose="02020603050405020304" pitchFamily="18" charset="0"/>
              <a:cs typeface="Times New Roman" panose="02020603050405020304" pitchFamily="18" charset="0"/>
            </a:endParaRPr>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3023156751"/>
              </p:ext>
            </p:extLst>
          </p:nvPr>
        </p:nvGraphicFramePr>
        <p:xfrm>
          <a:off x="278672" y="1135667"/>
          <a:ext cx="11425648" cy="5065059"/>
        </p:xfrm>
        <a:graphic>
          <a:graphicData uri="http://schemas.openxmlformats.org/drawingml/2006/table">
            <a:tbl>
              <a:tblPr firstRow="1" bandRow="1">
                <a:tableStyleId>{5C22544A-7EE6-4342-B048-85BDC9FD1C3A}</a:tableStyleId>
              </a:tblPr>
              <a:tblGrid>
                <a:gridCol w="5516881">
                  <a:extLst>
                    <a:ext uri="{9D8B030D-6E8A-4147-A177-3AD203B41FA5}">
                      <a16:colId xmlns:a16="http://schemas.microsoft.com/office/drawing/2014/main" val="1411477205"/>
                    </a:ext>
                  </a:extLst>
                </a:gridCol>
                <a:gridCol w="5908767">
                  <a:extLst>
                    <a:ext uri="{9D8B030D-6E8A-4147-A177-3AD203B41FA5}">
                      <a16:colId xmlns:a16="http://schemas.microsoft.com/office/drawing/2014/main" val="2428662157"/>
                    </a:ext>
                  </a:extLst>
                </a:gridCol>
              </a:tblGrid>
              <a:tr h="401619">
                <a:tc>
                  <a:txBody>
                    <a:bodyPr/>
                    <a:lstStyle/>
                    <a:p>
                      <a:pPr algn="ctr"/>
                      <a:r>
                        <a:rPr lang="fr-CA" sz="2000" dirty="0" smtClean="0">
                          <a:solidFill>
                            <a:schemeClr val="tx1"/>
                          </a:solidFill>
                          <a:latin typeface="Times New Roman" panose="02020603050405020304" pitchFamily="18" charset="0"/>
                          <a:cs typeface="Times New Roman" panose="02020603050405020304" pitchFamily="18" charset="0"/>
                        </a:rPr>
                        <a:t>Odanak</a:t>
                      </a:r>
                      <a:endParaRPr lang="fr-CA" sz="20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fr-CA" sz="2000" dirty="0" err="1" smtClean="0">
                          <a:solidFill>
                            <a:schemeClr val="tx1"/>
                          </a:solidFill>
                          <a:latin typeface="Times New Roman" panose="02020603050405020304" pitchFamily="18" charset="0"/>
                          <a:cs typeface="Times New Roman" panose="02020603050405020304" pitchFamily="18" charset="0"/>
                        </a:rPr>
                        <a:t>Wolinak</a:t>
                      </a:r>
                      <a:endParaRPr lang="fr-CA" sz="20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282269084"/>
                  </a:ext>
                </a:extLst>
              </a:tr>
              <a:tr h="105580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fr-CA" sz="1400" b="1" dirty="0" smtClean="0">
                          <a:latin typeface="Times New Roman" panose="02020603050405020304" pitchFamily="18" charset="0"/>
                          <a:cs typeface="Times New Roman" panose="02020603050405020304" pitchFamily="18" charset="0"/>
                        </a:rPr>
                        <a:t>2 types</a:t>
                      </a:r>
                      <a:r>
                        <a:rPr lang="fr-CA" sz="1400" b="1" baseline="0" dirty="0" smtClean="0">
                          <a:latin typeface="Times New Roman" panose="02020603050405020304" pitchFamily="18" charset="0"/>
                          <a:cs typeface="Times New Roman" panose="02020603050405020304" pitchFamily="18" charset="0"/>
                        </a:rPr>
                        <a:t> de membres</a:t>
                      </a:r>
                      <a:r>
                        <a:rPr lang="fr-CA" sz="1400" baseline="0" dirty="0" smtClean="0">
                          <a:latin typeface="Times New Roman" panose="02020603050405020304" pitchFamily="18" charset="0"/>
                          <a:cs typeface="Times New Roman" panose="02020603050405020304" pitchFamily="18" charset="0"/>
                        </a:rPr>
                        <a:t>:</a:t>
                      </a:r>
                    </a:p>
                    <a:p>
                      <a:pPr marL="285750" marR="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400" dirty="0" smtClean="0">
                          <a:latin typeface="Times New Roman" panose="02020603050405020304" pitchFamily="18" charset="0"/>
                          <a:cs typeface="Times New Roman" panose="02020603050405020304" pitchFamily="18" charset="0"/>
                        </a:rPr>
                        <a:t>Membres statués</a:t>
                      </a:r>
                    </a:p>
                    <a:p>
                      <a:pPr marL="285750" marR="0" indent="-285750" algn="just"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400" dirty="0" smtClean="0">
                          <a:latin typeface="Times New Roman" panose="02020603050405020304" pitchFamily="18" charset="0"/>
                          <a:cs typeface="Times New Roman" panose="02020603050405020304" pitchFamily="18" charset="0"/>
                        </a:rPr>
                        <a:t>Membre avec code: toute personne qui n’est pas membre d’une autre bande et dont au moins un grands-parents naturel est ou a été membre.</a:t>
                      </a:r>
                    </a:p>
                  </a:txBody>
                  <a:tcPr/>
                </a:tc>
                <a:tc>
                  <a:txBody>
                    <a:bodyPr/>
                    <a:lstStyle/>
                    <a:p>
                      <a:pPr algn="just"/>
                      <a:r>
                        <a:rPr lang="fr-CA" sz="1400" b="1" dirty="0" smtClean="0">
                          <a:latin typeface="Times New Roman" panose="02020603050405020304" pitchFamily="18" charset="0"/>
                          <a:cs typeface="Times New Roman" panose="02020603050405020304" pitchFamily="18" charset="0"/>
                        </a:rPr>
                        <a:t>3 types de membres</a:t>
                      </a:r>
                      <a:r>
                        <a:rPr lang="fr-CA" sz="1400" dirty="0" smtClean="0">
                          <a:latin typeface="Times New Roman" panose="02020603050405020304" pitchFamily="18" charset="0"/>
                          <a:cs typeface="Times New Roman" panose="02020603050405020304" pitchFamily="18" charset="0"/>
                        </a:rPr>
                        <a:t>:</a:t>
                      </a:r>
                    </a:p>
                    <a:p>
                      <a:pPr marL="285750" indent="-285750" algn="just">
                        <a:buFont typeface="Arial" panose="020B0604020202020204" pitchFamily="34" charset="0"/>
                        <a:buChar char="•"/>
                      </a:pPr>
                      <a:r>
                        <a:rPr lang="fr-CA" sz="1400" dirty="0" smtClean="0">
                          <a:latin typeface="Times New Roman" panose="02020603050405020304" pitchFamily="18" charset="0"/>
                          <a:cs typeface="Times New Roman" panose="02020603050405020304" pitchFamily="18" charset="0"/>
                        </a:rPr>
                        <a:t>Membres ordinaires. Ce sont toutes les personnes statuées ou ayant une descendance de </a:t>
                      </a:r>
                      <a:r>
                        <a:rPr lang="fr-CA" sz="1400" dirty="0" err="1" smtClean="0">
                          <a:latin typeface="Times New Roman" panose="02020603050405020304" pitchFamily="18" charset="0"/>
                          <a:cs typeface="Times New Roman" panose="02020603050405020304" pitchFamily="18" charset="0"/>
                        </a:rPr>
                        <a:t>Wolinak</a:t>
                      </a:r>
                      <a:r>
                        <a:rPr lang="fr-CA" sz="1400" dirty="0" smtClean="0">
                          <a:latin typeface="Times New Roman" panose="02020603050405020304" pitchFamily="18" charset="0"/>
                          <a:cs typeface="Times New Roman" panose="02020603050405020304" pitchFamily="18" charset="0"/>
                        </a:rPr>
                        <a:t>..</a:t>
                      </a:r>
                    </a:p>
                    <a:p>
                      <a:pPr marL="285750" indent="-285750" algn="just">
                        <a:buFont typeface="Arial" panose="020B0604020202020204" pitchFamily="34" charset="0"/>
                        <a:buChar char="•"/>
                      </a:pPr>
                      <a:r>
                        <a:rPr lang="fr-CA" sz="1400" dirty="0" smtClean="0">
                          <a:latin typeface="Times New Roman" panose="02020603050405020304" pitchFamily="18" charset="0"/>
                          <a:cs typeface="Times New Roman" panose="02020603050405020304" pitchFamily="18" charset="0"/>
                        </a:rPr>
                        <a:t>Les membres associés, ce sont les conjoints.</a:t>
                      </a:r>
                    </a:p>
                    <a:p>
                      <a:pPr marL="285750" indent="-285750" algn="just">
                        <a:buFont typeface="Arial" panose="020B0604020202020204" pitchFamily="34" charset="0"/>
                        <a:buChar char="•"/>
                      </a:pPr>
                      <a:r>
                        <a:rPr lang="fr-CA" sz="1400" dirty="0" smtClean="0">
                          <a:latin typeface="Times New Roman" panose="02020603050405020304" pitchFamily="18" charset="0"/>
                          <a:cs typeface="Times New Roman" panose="02020603050405020304" pitchFamily="18" charset="0"/>
                        </a:rPr>
                        <a:t>Les membres honorifiques,</a:t>
                      </a:r>
                      <a:r>
                        <a:rPr lang="fr-CA" sz="1400" baseline="0" dirty="0" smtClean="0">
                          <a:latin typeface="Times New Roman" panose="02020603050405020304" pitchFamily="18" charset="0"/>
                          <a:cs typeface="Times New Roman" panose="02020603050405020304" pitchFamily="18" charset="0"/>
                        </a:rPr>
                        <a:t> sélectionnés par le conseil</a:t>
                      </a:r>
                      <a:endParaRPr lang="fr-CA" sz="1400" dirty="0" smtClean="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321626596"/>
                  </a:ext>
                </a:extLst>
              </a:tr>
              <a:tr h="3389696">
                <a:tc>
                  <a:txBody>
                    <a:bodyPr/>
                    <a:lstStyle/>
                    <a:p>
                      <a:r>
                        <a:rPr lang="fr-CA" sz="1400" b="1" dirty="0" smtClean="0">
                          <a:latin typeface="Times New Roman" panose="02020603050405020304" pitchFamily="18" charset="0"/>
                          <a:cs typeface="Times New Roman" panose="02020603050405020304" pitchFamily="18" charset="0"/>
                        </a:rPr>
                        <a:t>Ils ont le droit de: </a:t>
                      </a:r>
                    </a:p>
                    <a:p>
                      <a:pPr algn="just"/>
                      <a:r>
                        <a:rPr lang="fr-CA" sz="1400" dirty="0" smtClean="0">
                          <a:latin typeface="Times New Roman" panose="02020603050405020304" pitchFamily="18" charset="0"/>
                          <a:cs typeface="Times New Roman" panose="02020603050405020304" pitchFamily="18" charset="0"/>
                        </a:rPr>
                        <a:t>Voter aux élections et se présenter comme conseiller ou chef</a:t>
                      </a:r>
                    </a:p>
                    <a:p>
                      <a:pPr algn="just"/>
                      <a:r>
                        <a:rPr lang="fr-CA" sz="1400" dirty="0" smtClean="0">
                          <a:latin typeface="Times New Roman" panose="02020603050405020304" pitchFamily="18" charset="0"/>
                          <a:cs typeface="Times New Roman" panose="02020603050405020304" pitchFamily="18" charset="0"/>
                        </a:rPr>
                        <a:t>Assister aux assemblées publiques des membres</a:t>
                      </a:r>
                    </a:p>
                    <a:p>
                      <a:pPr algn="just"/>
                      <a:r>
                        <a:rPr lang="fr-CA" sz="1400" dirty="0" smtClean="0">
                          <a:latin typeface="Times New Roman" panose="02020603050405020304" pitchFamily="18" charset="0"/>
                          <a:cs typeface="Times New Roman" panose="02020603050405020304" pitchFamily="18" charset="0"/>
                        </a:rPr>
                        <a:t>Habiter sur la réserve </a:t>
                      </a:r>
                    </a:p>
                    <a:p>
                      <a:pPr algn="just"/>
                      <a:r>
                        <a:rPr lang="fr-CA" sz="1400" dirty="0" smtClean="0">
                          <a:latin typeface="Times New Roman" panose="02020603050405020304" pitchFamily="18" charset="0"/>
                          <a:cs typeface="Times New Roman" panose="02020603050405020304" pitchFamily="18" charset="0"/>
                        </a:rPr>
                        <a:t>Droit de chasse, pêche, piégeage en vertu de l’entente avec le gouvernement du Québec</a:t>
                      </a:r>
                    </a:p>
                    <a:p>
                      <a:pPr algn="just"/>
                      <a:r>
                        <a:rPr lang="fr-CA" sz="1400" dirty="0" smtClean="0">
                          <a:latin typeface="Times New Roman" panose="02020603050405020304" pitchFamily="18" charset="0"/>
                          <a:cs typeface="Times New Roman" panose="02020603050405020304" pitchFamily="18" charset="0"/>
                        </a:rPr>
                        <a:t>Droit de propriété sur la réserve et d’hériter sur la réserve</a:t>
                      </a:r>
                    </a:p>
                    <a:p>
                      <a:pPr algn="just"/>
                      <a:r>
                        <a:rPr lang="fr-CA" sz="1400" dirty="0" smtClean="0">
                          <a:latin typeface="Times New Roman" panose="02020603050405020304" pitchFamily="18" charset="0"/>
                          <a:cs typeface="Times New Roman" panose="02020603050405020304" pitchFamily="18" charset="0"/>
                        </a:rPr>
                        <a:t>Droit aux services du centre de santé d’Odanak</a:t>
                      </a:r>
                    </a:p>
                    <a:p>
                      <a:pPr algn="just"/>
                      <a:r>
                        <a:rPr lang="fr-CA" sz="1400" dirty="0" smtClean="0">
                          <a:latin typeface="Times New Roman" panose="02020603050405020304" pitchFamily="18" charset="0"/>
                          <a:cs typeface="Times New Roman" panose="02020603050405020304" pitchFamily="18" charset="0"/>
                        </a:rPr>
                        <a:t>Droit d’être cautionner par le conseil de bande pour un prêt</a:t>
                      </a:r>
                    </a:p>
                    <a:p>
                      <a:endParaRPr lang="fr-CA" sz="1400" b="1" dirty="0" smtClean="0">
                        <a:latin typeface="Times New Roman" panose="02020603050405020304" pitchFamily="18" charset="0"/>
                        <a:cs typeface="Times New Roman" panose="02020603050405020304" pitchFamily="18" charset="0"/>
                      </a:endParaRPr>
                    </a:p>
                    <a:p>
                      <a:r>
                        <a:rPr lang="fr-CA" sz="1400" b="1" dirty="0" smtClean="0">
                          <a:latin typeface="Times New Roman" panose="02020603050405020304" pitchFamily="18" charset="0"/>
                          <a:cs typeface="Times New Roman" panose="02020603050405020304" pitchFamily="18" charset="0"/>
                        </a:rPr>
                        <a:t>Ils n’ont pas le droit </a:t>
                      </a:r>
                    </a:p>
                    <a:p>
                      <a:pPr marL="285750" indent="-285750" algn="just">
                        <a:buFont typeface="Arial" panose="020B0604020202020204" pitchFamily="34" charset="0"/>
                        <a:buChar char="•"/>
                      </a:pPr>
                      <a:r>
                        <a:rPr lang="fr-CA" sz="1400" dirty="0" smtClean="0">
                          <a:latin typeface="Times New Roman" panose="02020603050405020304" pitchFamily="18" charset="0"/>
                          <a:cs typeface="Times New Roman" panose="02020603050405020304" pitchFamily="18" charset="0"/>
                        </a:rPr>
                        <a:t>Au financement des études mais ceux qui habitent la réserve ont une allocation à l’ouverture des classes pour l’achat des uniformes et les fournitures scolaires et ceux hors réserve reçoivent une allocation pour les fournitures scolaires</a:t>
                      </a:r>
                    </a:p>
                    <a:p>
                      <a:pPr marL="285750" indent="-285750" algn="just">
                        <a:buFont typeface="Arial" panose="020B0604020202020204" pitchFamily="34" charset="0"/>
                        <a:buChar char="•"/>
                      </a:pPr>
                      <a:r>
                        <a:rPr lang="fr-CA" sz="1400" dirty="0" smtClean="0">
                          <a:latin typeface="Times New Roman" panose="02020603050405020304" pitchFamily="18" charset="0"/>
                          <a:cs typeface="Times New Roman" panose="02020603050405020304" pitchFamily="18" charset="0"/>
                        </a:rPr>
                        <a:t>De soin à domicile ni au transport</a:t>
                      </a:r>
                    </a:p>
                  </a:txBody>
                  <a:tcPr/>
                </a:tc>
                <a:tc>
                  <a:txBody>
                    <a:bodyPr/>
                    <a:lstStyle/>
                    <a:p>
                      <a:pPr marL="285750" indent="-285750" algn="just">
                        <a:buFont typeface="Arial" panose="020B0604020202020204" pitchFamily="34" charset="0"/>
                        <a:buChar char="•"/>
                      </a:pPr>
                      <a:endParaRPr lang="fr-CA" sz="1400" dirty="0" smtClean="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fr-CA" sz="1400" dirty="0" smtClean="0">
                          <a:latin typeface="Times New Roman" panose="02020603050405020304" pitchFamily="18" charset="0"/>
                          <a:cs typeface="Times New Roman" panose="02020603050405020304" pitchFamily="18" charset="0"/>
                        </a:rPr>
                        <a:t>Les membres ordinaires (statués et non statués):</a:t>
                      </a:r>
                      <a:r>
                        <a:rPr lang="fr-CA" sz="1400" baseline="0" dirty="0" smtClean="0">
                          <a:latin typeface="Times New Roman" panose="02020603050405020304" pitchFamily="18" charset="0"/>
                          <a:cs typeface="Times New Roman" panose="02020603050405020304" pitchFamily="18" charset="0"/>
                        </a:rPr>
                        <a:t> </a:t>
                      </a:r>
                      <a:r>
                        <a:rPr lang="fr-CA" sz="1400" dirty="0" smtClean="0">
                          <a:latin typeface="Times New Roman" panose="02020603050405020304" pitchFamily="18" charset="0"/>
                          <a:cs typeface="Times New Roman" panose="02020603050405020304" pitchFamily="18" charset="0"/>
                        </a:rPr>
                        <a:t>Toutes les personnes faisant parti de cette catégorie bénéficient de tous les avantages sans exception. </a:t>
                      </a:r>
                    </a:p>
                    <a:p>
                      <a:pPr marL="285750" indent="-285750" algn="just">
                        <a:buFont typeface="Arial" panose="020B0604020202020204" pitchFamily="34" charset="0"/>
                        <a:buChar char="•"/>
                      </a:pPr>
                      <a:r>
                        <a:rPr lang="fr-CA" sz="1400" dirty="0" smtClean="0">
                          <a:latin typeface="Times New Roman" panose="02020603050405020304" pitchFamily="18" charset="0"/>
                          <a:cs typeface="Times New Roman" panose="02020603050405020304" pitchFamily="18" charset="0"/>
                        </a:rPr>
                        <a:t>Les membres associés, ce sont les conjoints. S’ils habitent sur la réserve, ils ont droit à tout sauf à l’éducation et au vote. </a:t>
                      </a:r>
                    </a:p>
                    <a:p>
                      <a:pPr marL="285750" indent="-285750" algn="just">
                        <a:buFont typeface="Arial" panose="020B0604020202020204" pitchFamily="34" charset="0"/>
                        <a:buChar char="•"/>
                      </a:pPr>
                      <a:r>
                        <a:rPr lang="fr-CA" sz="1400" dirty="0" smtClean="0">
                          <a:latin typeface="Times New Roman" panose="02020603050405020304" pitchFamily="18" charset="0"/>
                          <a:cs typeface="Times New Roman" panose="02020603050405020304" pitchFamily="18" charset="0"/>
                        </a:rPr>
                        <a:t>Les membres honorifiques. Ils n’ont aucun droit, mis à part assister aux différents évènement et activités de la communauté</a:t>
                      </a:r>
                    </a:p>
                    <a:p>
                      <a:pPr algn="just"/>
                      <a:endParaRPr lang="fr-CA" sz="14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073932291"/>
                  </a:ext>
                </a:extLst>
              </a:tr>
            </a:tbl>
          </a:graphicData>
        </a:graphic>
      </p:graphicFrame>
    </p:spTree>
    <p:extLst>
      <p:ext uri="{BB962C8B-B14F-4D97-AF65-F5344CB8AC3E}">
        <p14:creationId xmlns:p14="http://schemas.microsoft.com/office/powerpoint/2010/main" val="3158779334"/>
      </p:ext>
    </p:extLst>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83177" y="374469"/>
            <a:ext cx="9866812" cy="966651"/>
          </a:xfrm>
        </p:spPr>
        <p:txBody>
          <a:bodyPr>
            <a:normAutofit/>
          </a:bodyPr>
          <a:lstStyle/>
          <a:p>
            <a:r>
              <a:rPr lang="fr-CA" sz="2400" b="1" dirty="0" smtClean="0">
                <a:latin typeface="Times New Roman" panose="02020603050405020304" pitchFamily="18" charset="0"/>
                <a:cs typeface="Times New Roman" panose="02020603050405020304" pitchFamily="18" charset="0"/>
              </a:rPr>
              <a:t>Visite de 2 des 4 </a:t>
            </a:r>
            <a:r>
              <a:rPr lang="fr-CA" sz="2400" b="1" dirty="0">
                <a:latin typeface="Times New Roman" panose="02020603050405020304" pitchFamily="18" charset="0"/>
                <a:cs typeface="Times New Roman" panose="02020603050405020304" pitchFamily="18" charset="0"/>
              </a:rPr>
              <a:t>communautés au Québec qui </a:t>
            </a:r>
            <a:r>
              <a:rPr lang="fr-CA" sz="2400" b="1" dirty="0" smtClean="0">
                <a:latin typeface="Times New Roman" panose="02020603050405020304" pitchFamily="18" charset="0"/>
                <a:cs typeface="Times New Roman" panose="02020603050405020304" pitchFamily="18" charset="0"/>
              </a:rPr>
              <a:t>ont </a:t>
            </a:r>
            <a:r>
              <a:rPr lang="fr-CA" sz="2400" b="1" dirty="0">
                <a:latin typeface="Times New Roman" panose="02020603050405020304" pitchFamily="18" charset="0"/>
                <a:cs typeface="Times New Roman" panose="02020603050405020304" pitchFamily="18" charset="0"/>
              </a:rPr>
              <a:t>adopté le code de citoyenneté: Odanak et </a:t>
            </a:r>
            <a:r>
              <a:rPr lang="fr-CA" sz="2400" b="1" dirty="0" err="1" smtClean="0">
                <a:latin typeface="Times New Roman" panose="02020603050405020304" pitchFamily="18" charset="0"/>
                <a:cs typeface="Times New Roman" panose="02020603050405020304" pitchFamily="18" charset="0"/>
              </a:rPr>
              <a:t>Wolinak</a:t>
            </a:r>
            <a:r>
              <a:rPr lang="fr-CA" sz="2400" b="1" dirty="0" smtClean="0">
                <a:latin typeface="Times New Roman" panose="02020603050405020304" pitchFamily="18" charset="0"/>
                <a:cs typeface="Times New Roman" panose="02020603050405020304" pitchFamily="18" charset="0"/>
              </a:rPr>
              <a:t> (suite)</a:t>
            </a:r>
            <a:endParaRPr lang="fr-CA" sz="2400" b="1" dirty="0">
              <a:latin typeface="Times New Roman" panose="02020603050405020304" pitchFamily="18" charset="0"/>
              <a:cs typeface="Times New Roman" panose="02020603050405020304" pitchFamily="18" charset="0"/>
            </a:endParaRP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2432143142"/>
              </p:ext>
            </p:extLst>
          </p:nvPr>
        </p:nvGraphicFramePr>
        <p:xfrm>
          <a:off x="383177" y="1220063"/>
          <a:ext cx="11416937" cy="4970703"/>
        </p:xfrm>
        <a:graphic>
          <a:graphicData uri="http://schemas.openxmlformats.org/drawingml/2006/table">
            <a:tbl>
              <a:tblPr firstRow="1" bandRow="1">
                <a:tableStyleId>{5C22544A-7EE6-4342-B048-85BDC9FD1C3A}</a:tableStyleId>
              </a:tblPr>
              <a:tblGrid>
                <a:gridCol w="5320937">
                  <a:extLst>
                    <a:ext uri="{9D8B030D-6E8A-4147-A177-3AD203B41FA5}">
                      <a16:colId xmlns:a16="http://schemas.microsoft.com/office/drawing/2014/main" val="959637180"/>
                    </a:ext>
                  </a:extLst>
                </a:gridCol>
                <a:gridCol w="6096000">
                  <a:extLst>
                    <a:ext uri="{9D8B030D-6E8A-4147-A177-3AD203B41FA5}">
                      <a16:colId xmlns:a16="http://schemas.microsoft.com/office/drawing/2014/main" val="1983881208"/>
                    </a:ext>
                  </a:extLst>
                </a:gridCol>
              </a:tblGrid>
              <a:tr h="447487">
                <a:tc>
                  <a:txBody>
                    <a:bodyPr/>
                    <a:lstStyle/>
                    <a:p>
                      <a:pPr algn="ctr"/>
                      <a:r>
                        <a:rPr lang="fr-CA" sz="2400" dirty="0" smtClean="0">
                          <a:solidFill>
                            <a:schemeClr val="tx1"/>
                          </a:solidFill>
                          <a:latin typeface="Times New Roman" panose="02020603050405020304" pitchFamily="18" charset="0"/>
                          <a:cs typeface="Times New Roman" panose="02020603050405020304" pitchFamily="18" charset="0"/>
                        </a:rPr>
                        <a:t>Odanak</a:t>
                      </a:r>
                      <a:endParaRPr lang="fr-CA" sz="2400" dirty="0">
                        <a:solidFill>
                          <a:schemeClr val="tx1"/>
                        </a:solidFill>
                        <a:latin typeface="Times New Roman" panose="02020603050405020304" pitchFamily="18" charset="0"/>
                        <a:cs typeface="Times New Roman" panose="02020603050405020304" pitchFamily="18" charset="0"/>
                      </a:endParaRPr>
                    </a:p>
                  </a:txBody>
                  <a:tcPr/>
                </a:tc>
                <a:tc>
                  <a:txBody>
                    <a:bodyPr/>
                    <a:lstStyle/>
                    <a:p>
                      <a:pPr algn="ctr"/>
                      <a:r>
                        <a:rPr lang="fr-CA" sz="2400" dirty="0" err="1" smtClean="0">
                          <a:solidFill>
                            <a:schemeClr val="tx1"/>
                          </a:solidFill>
                          <a:latin typeface="Times New Roman" panose="02020603050405020304" pitchFamily="18" charset="0"/>
                          <a:cs typeface="Times New Roman" panose="02020603050405020304" pitchFamily="18" charset="0"/>
                        </a:rPr>
                        <a:t>Wolinak</a:t>
                      </a:r>
                      <a:endParaRPr lang="fr-CA" sz="24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665750557"/>
                  </a:ext>
                </a:extLst>
              </a:tr>
              <a:tr h="2714753">
                <a:tc>
                  <a:txBody>
                    <a:bodyPr/>
                    <a:lstStyle/>
                    <a:p>
                      <a:pPr algn="just"/>
                      <a:r>
                        <a:rPr lang="fr-CA" sz="1600" dirty="0" smtClean="0">
                          <a:latin typeface="Times New Roman" panose="02020603050405020304" pitchFamily="18" charset="0"/>
                          <a:cs typeface="Times New Roman" panose="02020603050405020304" pitchFamily="18" charset="0"/>
                        </a:rPr>
                        <a:t>L’érosion culturel est un gros irritant. Cela ne vient pas seulement avec le code. Ils tiennent beaucoup d’évènements culturels, organisent des ateliers (fabrication de tambour, de paniers), donnent des cours de langue, organisent des pot lock, etc. ce sont les mêmes personnes qui participent (une quarantaine). Ils n’arrivent pas à attirer la majorité de la population. Ils comptent</a:t>
                      </a:r>
                      <a:r>
                        <a:rPr lang="fr-CA" sz="1600" baseline="0" dirty="0" smtClean="0">
                          <a:latin typeface="Times New Roman" panose="02020603050405020304" pitchFamily="18" charset="0"/>
                          <a:cs typeface="Times New Roman" panose="02020603050405020304" pitchFamily="18" charset="0"/>
                        </a:rPr>
                        <a:t> se</a:t>
                      </a:r>
                      <a:r>
                        <a:rPr lang="fr-CA" sz="1600" dirty="0" smtClean="0">
                          <a:latin typeface="Times New Roman" panose="02020603050405020304" pitchFamily="18" charset="0"/>
                          <a:cs typeface="Times New Roman" panose="02020603050405020304" pitchFamily="18" charset="0"/>
                        </a:rPr>
                        <a:t> servir du code de citoyenneté pour une meilleure implication des membres. Les nouveaux devraient apprendre l’histoire, leur façon de vivre, leur langue, participer aux évènements, passer un examen.</a:t>
                      </a:r>
                    </a:p>
                    <a:p>
                      <a:endParaRPr lang="fr-CA" sz="1600" dirty="0">
                        <a:latin typeface="Times New Roman" panose="02020603050405020304" pitchFamily="18" charset="0"/>
                        <a:cs typeface="Times New Roman" panose="02020603050405020304" pitchFamily="18" charset="0"/>
                      </a:endParaRPr>
                    </a:p>
                  </a:txBody>
                  <a:tcPr/>
                </a:tc>
                <a:tc>
                  <a:txBody>
                    <a:bodyPr/>
                    <a:lstStyle/>
                    <a:p>
                      <a:pPr algn="just"/>
                      <a:r>
                        <a:rPr lang="fr-CA" sz="1600" dirty="0" smtClean="0">
                          <a:latin typeface="Times New Roman" panose="02020603050405020304" pitchFamily="18" charset="0"/>
                          <a:cs typeface="Times New Roman" panose="02020603050405020304" pitchFamily="18" charset="0"/>
                        </a:rPr>
                        <a:t>Les personnes qui s’inscrivent sont plus considérés comme des prestataires que des membres de la communauté. Rien n’a été mis en place pour accueillir les nouveaux membres. Des fois, ils ne connaissent pas  l’histoire de la Nation, comment ils vivent, leurs valeurs). Ils</a:t>
                      </a:r>
                      <a:r>
                        <a:rPr lang="fr-CA" sz="1600" baseline="0" dirty="0" smtClean="0">
                          <a:latin typeface="Times New Roman" panose="02020603050405020304" pitchFamily="18" charset="0"/>
                          <a:cs typeface="Times New Roman" panose="02020603050405020304" pitchFamily="18" charset="0"/>
                        </a:rPr>
                        <a:t> pensent être </a:t>
                      </a:r>
                      <a:r>
                        <a:rPr lang="fr-CA" sz="1600" dirty="0" smtClean="0">
                          <a:latin typeface="Times New Roman" panose="02020603050405020304" pitchFamily="18" charset="0"/>
                          <a:cs typeface="Times New Roman" panose="02020603050405020304" pitchFamily="18" charset="0"/>
                        </a:rPr>
                        <a:t>en train de crée une communauté de prestataire</a:t>
                      </a:r>
                    </a:p>
                    <a:p>
                      <a:pPr algn="just"/>
                      <a:endParaRPr lang="fr-CA"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665619067"/>
                  </a:ext>
                </a:extLst>
              </a:tr>
              <a:tr h="1739823">
                <a:tc>
                  <a:txBody>
                    <a:bodyPr/>
                    <a:lstStyle/>
                    <a:p>
                      <a:pPr algn="just"/>
                      <a:r>
                        <a:rPr lang="fr-CA" sz="1600" b="1" dirty="0" smtClean="0">
                          <a:latin typeface="Times New Roman" panose="02020603050405020304" pitchFamily="18" charset="0"/>
                          <a:cs typeface="Times New Roman" panose="02020603050405020304" pitchFamily="18" charset="0"/>
                        </a:rPr>
                        <a:t>Perception du code de citoyenneté</a:t>
                      </a:r>
                    </a:p>
                    <a:p>
                      <a:pPr algn="just"/>
                      <a:r>
                        <a:rPr lang="fr-CA" sz="1600" dirty="0" smtClean="0">
                          <a:latin typeface="Times New Roman" panose="02020603050405020304" pitchFamily="18" charset="0"/>
                          <a:cs typeface="Times New Roman" panose="02020603050405020304" pitchFamily="18" charset="0"/>
                        </a:rPr>
                        <a:t>Positif.</a:t>
                      </a:r>
                      <a:r>
                        <a:rPr lang="fr-CA" sz="1600" baseline="0" dirty="0" smtClean="0">
                          <a:latin typeface="Times New Roman" panose="02020603050405020304" pitchFamily="18" charset="0"/>
                          <a:cs typeface="Times New Roman" panose="02020603050405020304" pitchFamily="18" charset="0"/>
                        </a:rPr>
                        <a:t> Ils ont </a:t>
                      </a:r>
                      <a:r>
                        <a:rPr lang="fr-CA" sz="1600" dirty="0" smtClean="0">
                          <a:latin typeface="Times New Roman" panose="02020603050405020304" pitchFamily="18" charset="0"/>
                          <a:cs typeface="Times New Roman" panose="02020603050405020304" pitchFamily="18" charset="0"/>
                        </a:rPr>
                        <a:t>plus de membres. Ils ont un sentiment d’appartenance. Ils se sentent acceptés. Ils ne font pas de distinction entre membre statué et membre code. Au début il y avait une réticence mais ils ont tenu des séances d’information pour montrer l’importance du code et des nouveaux membres</a:t>
                      </a:r>
                    </a:p>
                  </a:txBody>
                  <a:tcPr/>
                </a:tc>
                <a:tc>
                  <a:txBody>
                    <a:bodyPr/>
                    <a:lstStyle/>
                    <a:p>
                      <a:pPr algn="just"/>
                      <a:r>
                        <a:rPr lang="fr-CA" sz="1600" b="1" dirty="0" smtClean="0">
                          <a:latin typeface="Times New Roman" panose="02020603050405020304" pitchFamily="18" charset="0"/>
                          <a:cs typeface="Times New Roman" panose="02020603050405020304" pitchFamily="18" charset="0"/>
                        </a:rPr>
                        <a:t>Perception du code de citoyenneté</a:t>
                      </a:r>
                    </a:p>
                    <a:p>
                      <a:pPr algn="just"/>
                      <a:r>
                        <a:rPr lang="fr-CA" sz="1600" dirty="0" smtClean="0">
                          <a:latin typeface="Times New Roman" panose="02020603050405020304" pitchFamily="18" charset="0"/>
                          <a:cs typeface="Times New Roman" panose="02020603050405020304" pitchFamily="18" charset="0"/>
                        </a:rPr>
                        <a:t>Mauvais</a:t>
                      </a:r>
                      <a:r>
                        <a:rPr lang="fr-CA" sz="1600" baseline="0" dirty="0" smtClean="0">
                          <a:latin typeface="Times New Roman" panose="02020603050405020304" pitchFamily="18" charset="0"/>
                          <a:cs typeface="Times New Roman" panose="02020603050405020304" pitchFamily="18" charset="0"/>
                        </a:rPr>
                        <a:t> impact sur la communauté.</a:t>
                      </a:r>
                      <a:r>
                        <a:rPr lang="fr-CA" sz="1600" dirty="0" smtClean="0">
                          <a:latin typeface="Times New Roman" panose="02020603050405020304" pitchFamily="18" charset="0"/>
                          <a:cs typeface="Times New Roman" panose="02020603050405020304" pitchFamily="18" charset="0"/>
                        </a:rPr>
                        <a:t> Cette situation crée une frustration dans la communauté. Trop de conflit. Cela n’a pas été bien pensé et surtout dans les années ou cela a été créé, 36 personnes seulement avaient approuvé le code. Il faut créer une limite. Quand arrête-t-on de dire qu’on vient de </a:t>
                      </a:r>
                      <a:r>
                        <a:rPr lang="fr-CA" sz="1600" dirty="0" err="1" smtClean="0">
                          <a:latin typeface="Times New Roman" panose="02020603050405020304" pitchFamily="18" charset="0"/>
                          <a:cs typeface="Times New Roman" panose="02020603050405020304" pitchFamily="18" charset="0"/>
                        </a:rPr>
                        <a:t>Wolinak</a:t>
                      </a:r>
                      <a:r>
                        <a:rPr lang="fr-CA" sz="1600" dirty="0" smtClean="0">
                          <a:latin typeface="Times New Roman" panose="02020603050405020304" pitchFamily="18" charset="0"/>
                          <a:cs typeface="Times New Roman" panose="02020603050405020304" pitchFamily="18" charset="0"/>
                        </a:rPr>
                        <a:t>?</a:t>
                      </a:r>
                    </a:p>
                  </a:txBody>
                  <a:tcPr/>
                </a:tc>
                <a:extLst>
                  <a:ext uri="{0D108BD9-81ED-4DB2-BD59-A6C34878D82A}">
                    <a16:rowId xmlns:a16="http://schemas.microsoft.com/office/drawing/2014/main" val="4075112576"/>
                  </a:ext>
                </a:extLst>
              </a:tr>
            </a:tbl>
          </a:graphicData>
        </a:graphic>
      </p:graphicFrame>
    </p:spTree>
    <p:extLst>
      <p:ext uri="{BB962C8B-B14F-4D97-AF65-F5344CB8AC3E}">
        <p14:creationId xmlns:p14="http://schemas.microsoft.com/office/powerpoint/2010/main" val="1875560100"/>
      </p:ext>
    </p:extLst>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923365"/>
          </a:xfrm>
        </p:spPr>
        <p:txBody>
          <a:bodyPr>
            <a:normAutofit/>
          </a:bodyPr>
          <a:lstStyle/>
          <a:p>
            <a:r>
              <a:rPr lang="fr-CA" sz="3200" dirty="0" smtClean="0">
                <a:latin typeface="Times New Roman" panose="02020603050405020304" pitchFamily="18" charset="0"/>
                <a:cs typeface="Times New Roman" panose="02020603050405020304" pitchFamily="18" charset="0"/>
              </a:rPr>
              <a:t>Critère de citoyenneté</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677334" y="1445623"/>
            <a:ext cx="9999376" cy="4789714"/>
          </a:xfrm>
        </p:spPr>
        <p:txBody>
          <a:bodyPr>
            <a:normAutofit fontScale="62500" lnSpcReduction="20000"/>
          </a:bodyPr>
          <a:lstStyle/>
          <a:p>
            <a:pPr>
              <a:lnSpc>
                <a:spcPct val="150000"/>
              </a:lnSpc>
            </a:pPr>
            <a:r>
              <a:rPr lang="fr-CA" sz="3800" dirty="0">
                <a:latin typeface="Times New Roman" panose="02020603050405020304" pitchFamily="18" charset="0"/>
                <a:cs typeface="Times New Roman" panose="02020603050405020304" pitchFamily="18" charset="0"/>
              </a:rPr>
              <a:t>A) L’ascendance :</a:t>
            </a:r>
          </a:p>
          <a:p>
            <a:pPr>
              <a:lnSpc>
                <a:spcPct val="150000"/>
              </a:lnSpc>
            </a:pPr>
            <a:endParaRPr lang="fr-CA" sz="3800" dirty="0">
              <a:latin typeface="Times New Roman" panose="02020603050405020304" pitchFamily="18" charset="0"/>
              <a:cs typeface="Times New Roman" panose="02020603050405020304" pitchFamily="18" charset="0"/>
            </a:endParaRPr>
          </a:p>
          <a:p>
            <a:pPr>
              <a:lnSpc>
                <a:spcPct val="150000"/>
              </a:lnSpc>
            </a:pPr>
            <a:r>
              <a:rPr lang="fr-CA" sz="3800" dirty="0">
                <a:latin typeface="Times New Roman" panose="02020603050405020304" pitchFamily="18" charset="0"/>
                <a:cs typeface="Times New Roman" panose="02020603050405020304" pitchFamily="18" charset="0"/>
              </a:rPr>
              <a:t>Définition : </a:t>
            </a:r>
          </a:p>
          <a:p>
            <a:pPr algn="just">
              <a:lnSpc>
                <a:spcPct val="150000"/>
              </a:lnSpc>
            </a:pPr>
            <a:r>
              <a:rPr lang="fr-CA" sz="3800" dirty="0">
                <a:latin typeface="Times New Roman" panose="02020603050405020304" pitchFamily="18" charset="0"/>
                <a:cs typeface="Times New Roman" panose="02020603050405020304" pitchFamily="18" charset="0"/>
              </a:rPr>
              <a:t>	Origine d’une personne selon les lignées parentales.  Elle est dite directe lorsqu’il s’agit de descendants (grands-pères, grands-mères, </a:t>
            </a:r>
            <a:r>
              <a:rPr lang="fr-CA" sz="3800" dirty="0" smtClean="0">
                <a:latin typeface="Times New Roman" panose="02020603050405020304" pitchFamily="18" charset="0"/>
                <a:cs typeface="Times New Roman" panose="02020603050405020304" pitchFamily="18" charset="0"/>
              </a:rPr>
              <a:t>pères, mères, fils</a:t>
            </a:r>
            <a:r>
              <a:rPr lang="fr-CA" sz="3800" dirty="0">
                <a:latin typeface="Times New Roman" panose="02020603050405020304" pitchFamily="18" charset="0"/>
                <a:cs typeface="Times New Roman" panose="02020603050405020304" pitchFamily="18" charset="0"/>
              </a:rPr>
              <a:t>, filles, petits-fils, petites-filles, etc.) et collatérale lorsqu’il s’agit d’autres liens de parentés (oncles, tantes, </a:t>
            </a:r>
            <a:r>
              <a:rPr lang="fr-CA" sz="3800" dirty="0" smtClean="0">
                <a:latin typeface="Times New Roman" panose="02020603050405020304" pitchFamily="18" charset="0"/>
                <a:cs typeface="Times New Roman" panose="02020603050405020304" pitchFamily="18" charset="0"/>
              </a:rPr>
              <a:t>frères, sœurs, cousins</a:t>
            </a:r>
            <a:r>
              <a:rPr lang="fr-CA" sz="3800" dirty="0">
                <a:latin typeface="Times New Roman" panose="02020603050405020304" pitchFamily="18" charset="0"/>
                <a:cs typeface="Times New Roman" panose="02020603050405020304" pitchFamily="18" charset="0"/>
              </a:rPr>
              <a:t>, cousines, etc.). </a:t>
            </a:r>
          </a:p>
          <a:p>
            <a:endParaRPr lang="fr-CA" sz="3800" dirty="0">
              <a:latin typeface="Times New Roman" panose="02020603050405020304" pitchFamily="18" charset="0"/>
              <a:cs typeface="Times New Roman" panose="02020603050405020304" pitchFamily="18" charset="0"/>
            </a:endParaRPr>
          </a:p>
          <a:p>
            <a:r>
              <a:rPr lang="fr-CA" sz="3800" dirty="0">
                <a:latin typeface="Times New Roman" panose="02020603050405020304" pitchFamily="18" charset="0"/>
                <a:cs typeface="Times New Roman" panose="02020603050405020304" pitchFamily="18" charset="0"/>
              </a:rPr>
              <a:t>Réflexion : 	</a:t>
            </a:r>
          </a:p>
          <a:p>
            <a:endParaRPr lang="fr-CA" dirty="0"/>
          </a:p>
        </p:txBody>
      </p:sp>
    </p:spTree>
    <p:extLst>
      <p:ext uri="{BB962C8B-B14F-4D97-AF65-F5344CB8AC3E}">
        <p14:creationId xmlns:p14="http://schemas.microsoft.com/office/powerpoint/2010/main" val="167200509"/>
      </p:ext>
    </p:extLst>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1044388"/>
          </a:xfrm>
        </p:spPr>
        <p:txBody>
          <a:bodyPr>
            <a:normAutofit/>
          </a:bodyPr>
          <a:lstStyle/>
          <a:p>
            <a:r>
              <a:rPr lang="fr-CA" sz="3200" dirty="0">
                <a:latin typeface="Times New Roman" panose="02020603050405020304" pitchFamily="18" charset="0"/>
                <a:cs typeface="Times New Roman" panose="02020603050405020304" pitchFamily="18" charset="0"/>
              </a:rPr>
              <a:t>Critère de </a:t>
            </a:r>
            <a:r>
              <a:rPr lang="fr-CA" sz="3200" dirty="0" smtClean="0">
                <a:latin typeface="Times New Roman" panose="02020603050405020304" pitchFamily="18" charset="0"/>
                <a:cs typeface="Times New Roman" panose="02020603050405020304" pitchFamily="18" charset="0"/>
              </a:rPr>
              <a:t>citoyenneté (suite)</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609600" y="1844675"/>
            <a:ext cx="9884229" cy="4281488"/>
          </a:xfrm>
        </p:spPr>
        <p:txBody>
          <a:bodyPr>
            <a:normAutofit fontScale="92500" lnSpcReduction="10000"/>
          </a:bodyPr>
          <a:lstStyle/>
          <a:p>
            <a:pPr>
              <a:lnSpc>
                <a:spcPct val="150000"/>
              </a:lnSpc>
            </a:pPr>
            <a:r>
              <a:rPr lang="fr-CA" sz="2600" dirty="0">
                <a:latin typeface="Times New Roman" panose="02020603050405020304" pitchFamily="18" charset="0"/>
                <a:cs typeface="Times New Roman" panose="02020603050405020304" pitchFamily="18" charset="0"/>
              </a:rPr>
              <a:t>B) L’affiliation :</a:t>
            </a:r>
          </a:p>
          <a:p>
            <a:pPr marL="0" indent="0">
              <a:lnSpc>
                <a:spcPct val="150000"/>
              </a:lnSpc>
              <a:buNone/>
            </a:pPr>
            <a:endParaRPr lang="fr-CA" sz="2600" dirty="0">
              <a:latin typeface="Times New Roman" panose="02020603050405020304" pitchFamily="18" charset="0"/>
              <a:cs typeface="Times New Roman" panose="02020603050405020304" pitchFamily="18" charset="0"/>
            </a:endParaRPr>
          </a:p>
          <a:p>
            <a:pPr>
              <a:lnSpc>
                <a:spcPct val="150000"/>
              </a:lnSpc>
            </a:pPr>
            <a:r>
              <a:rPr lang="fr-CA" sz="2600" dirty="0">
                <a:latin typeface="Times New Roman" panose="02020603050405020304" pitchFamily="18" charset="0"/>
                <a:cs typeface="Times New Roman" panose="02020603050405020304" pitchFamily="18" charset="0"/>
              </a:rPr>
              <a:t>Définition : </a:t>
            </a:r>
          </a:p>
          <a:p>
            <a:pPr algn="just">
              <a:lnSpc>
                <a:spcPct val="150000"/>
              </a:lnSpc>
            </a:pPr>
            <a:r>
              <a:rPr lang="fr-CA" sz="2600" dirty="0">
                <a:latin typeface="Times New Roman" panose="02020603050405020304" pitchFamily="18" charset="0"/>
                <a:cs typeface="Times New Roman" panose="02020603050405020304" pitchFamily="18" charset="0"/>
              </a:rPr>
              <a:t>	Lien quelconque qui rattache une personne à la Nation huronne-</a:t>
            </a:r>
            <a:r>
              <a:rPr lang="fr-CA" sz="2600" dirty="0" err="1">
                <a:latin typeface="Times New Roman" panose="02020603050405020304" pitchFamily="18" charset="0"/>
                <a:cs typeface="Times New Roman" panose="02020603050405020304" pitchFamily="18" charset="0"/>
              </a:rPr>
              <a:t>wendat</a:t>
            </a:r>
            <a:r>
              <a:rPr lang="fr-CA" sz="2600" dirty="0">
                <a:latin typeface="Times New Roman" panose="02020603050405020304" pitchFamily="18" charset="0"/>
                <a:cs typeface="Times New Roman" panose="02020603050405020304" pitchFamily="18" charset="0"/>
              </a:rPr>
              <a:t> (ex : </a:t>
            </a:r>
            <a:r>
              <a:rPr lang="fr-CA" sz="2600" dirty="0" smtClean="0">
                <a:latin typeface="Times New Roman" panose="02020603050405020304" pitchFamily="18" charset="0"/>
                <a:cs typeface="Times New Roman" panose="02020603050405020304" pitchFamily="18" charset="0"/>
              </a:rPr>
              <a:t>conjoint, </a:t>
            </a:r>
            <a:r>
              <a:rPr lang="fr-CA" sz="2600" dirty="0">
                <a:latin typeface="Times New Roman" panose="02020603050405020304" pitchFamily="18" charset="0"/>
                <a:cs typeface="Times New Roman" panose="02020603050405020304" pitchFamily="18" charset="0"/>
              </a:rPr>
              <a:t>parenté, adoption, etc.).</a:t>
            </a:r>
          </a:p>
          <a:p>
            <a:pPr>
              <a:lnSpc>
                <a:spcPct val="150000"/>
              </a:lnSpc>
            </a:pPr>
            <a:endParaRPr lang="fr-CA" sz="2600" dirty="0">
              <a:latin typeface="Times New Roman" panose="02020603050405020304" pitchFamily="18" charset="0"/>
              <a:cs typeface="Times New Roman" panose="02020603050405020304" pitchFamily="18" charset="0"/>
            </a:endParaRPr>
          </a:p>
          <a:p>
            <a:pPr>
              <a:lnSpc>
                <a:spcPct val="150000"/>
              </a:lnSpc>
            </a:pPr>
            <a:r>
              <a:rPr lang="fr-CA" sz="2600" dirty="0">
                <a:latin typeface="Times New Roman" panose="02020603050405020304" pitchFamily="18" charset="0"/>
                <a:cs typeface="Times New Roman" panose="02020603050405020304" pitchFamily="18" charset="0"/>
              </a:rPr>
              <a:t>Réflexion : 	</a:t>
            </a:r>
          </a:p>
          <a:p>
            <a:pPr marL="0" indent="0">
              <a:buNone/>
            </a:pPr>
            <a:endParaRPr lang="fr-CA" sz="3200" dirty="0"/>
          </a:p>
        </p:txBody>
      </p:sp>
    </p:spTree>
    <p:extLst>
      <p:ext uri="{BB962C8B-B14F-4D97-AF65-F5344CB8AC3E}">
        <p14:creationId xmlns:p14="http://schemas.microsoft.com/office/powerpoint/2010/main" val="1208081385"/>
      </p:ext>
    </p:extLst>
  </p:cSld>
  <p:clrMapOvr>
    <a:masterClrMapping/>
  </p:clrMapOvr>
  <p:transition spd="slow">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dirty="0" smtClean="0">
                <a:latin typeface="Times New Roman" panose="02020603050405020304" pitchFamily="18" charset="0"/>
                <a:cs typeface="Times New Roman" panose="02020603050405020304" pitchFamily="18" charset="0"/>
              </a:rPr>
              <a:t>Droit a la citoyenneté</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609600" y="1844675"/>
            <a:ext cx="10267406" cy="4281488"/>
          </a:xfrm>
        </p:spPr>
        <p:txBody>
          <a:bodyPr>
            <a:normAutofit/>
          </a:bodyPr>
          <a:lstStyle/>
          <a:p>
            <a:pPr>
              <a:lnSpc>
                <a:spcPct val="150000"/>
              </a:lnSpc>
            </a:pPr>
            <a:r>
              <a:rPr lang="fr-CA" sz="2400" dirty="0">
                <a:latin typeface="Times New Roman" panose="02020603050405020304" pitchFamily="18" charset="0"/>
                <a:cs typeface="Times New Roman" panose="02020603050405020304" pitchFamily="18" charset="0"/>
              </a:rPr>
              <a:t>Enjeu : </a:t>
            </a:r>
          </a:p>
          <a:p>
            <a:pPr algn="just">
              <a:lnSpc>
                <a:spcPct val="150000"/>
              </a:lnSpc>
            </a:pPr>
            <a:r>
              <a:rPr lang="fr-CA" sz="2400" dirty="0">
                <a:latin typeface="Times New Roman" panose="02020603050405020304" pitchFamily="18" charset="0"/>
                <a:cs typeface="Times New Roman" panose="02020603050405020304" pitchFamily="18" charset="0"/>
              </a:rPr>
              <a:t>	Il s’agit de déterminer quelle personne est en droit d’obtenir la citoyenneté.</a:t>
            </a:r>
          </a:p>
          <a:p>
            <a:pPr algn="just">
              <a:lnSpc>
                <a:spcPct val="150000"/>
              </a:lnSpc>
            </a:pPr>
            <a:endParaRPr lang="fr-CA" sz="2400" dirty="0">
              <a:latin typeface="Times New Roman" panose="02020603050405020304" pitchFamily="18" charset="0"/>
              <a:cs typeface="Times New Roman" panose="02020603050405020304" pitchFamily="18" charset="0"/>
            </a:endParaRPr>
          </a:p>
          <a:p>
            <a:pPr>
              <a:lnSpc>
                <a:spcPct val="150000"/>
              </a:lnSpc>
            </a:pPr>
            <a:r>
              <a:rPr lang="fr-CA" sz="2400" dirty="0">
                <a:latin typeface="Times New Roman" panose="02020603050405020304" pitchFamily="18" charset="0"/>
                <a:cs typeface="Times New Roman" panose="02020603050405020304" pitchFamily="18" charset="0"/>
              </a:rPr>
              <a:t>Réflexion : 	</a:t>
            </a:r>
          </a:p>
          <a:p>
            <a:pPr marL="0" indent="0">
              <a:buNone/>
            </a:pPr>
            <a:endParaRPr lang="fr-CA" sz="3200" dirty="0"/>
          </a:p>
        </p:txBody>
      </p:sp>
    </p:spTree>
    <p:extLst>
      <p:ext uri="{BB962C8B-B14F-4D97-AF65-F5344CB8AC3E}">
        <p14:creationId xmlns:p14="http://schemas.microsoft.com/office/powerpoint/2010/main" val="3912112820"/>
      </p:ext>
    </p:extLst>
  </p:cSld>
  <p:clrMapOvr>
    <a:masterClrMapping/>
  </p:clrMapOvr>
  <p:transition spd="slow">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dirty="0" smtClean="0">
                <a:latin typeface="Times New Roman" panose="02020603050405020304" pitchFamily="18" charset="0"/>
                <a:cs typeface="Times New Roman" panose="02020603050405020304" pitchFamily="18" charset="0"/>
              </a:rPr>
              <a:t>La perte de la citoyenneté</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609600" y="1844675"/>
            <a:ext cx="10145486" cy="4281488"/>
          </a:xfrm>
        </p:spPr>
        <p:txBody>
          <a:bodyPr/>
          <a:lstStyle/>
          <a:p>
            <a:pPr>
              <a:lnSpc>
                <a:spcPct val="150000"/>
              </a:lnSpc>
            </a:pPr>
            <a:r>
              <a:rPr lang="fr-CA" sz="2400" dirty="0">
                <a:latin typeface="Times New Roman" panose="02020603050405020304" pitchFamily="18" charset="0"/>
                <a:cs typeface="Times New Roman" panose="02020603050405020304" pitchFamily="18" charset="0"/>
              </a:rPr>
              <a:t>Enjeu : </a:t>
            </a:r>
          </a:p>
          <a:p>
            <a:pPr>
              <a:lnSpc>
                <a:spcPct val="150000"/>
              </a:lnSpc>
            </a:pPr>
            <a:r>
              <a:rPr lang="fr-CA" sz="2400" dirty="0">
                <a:latin typeface="Times New Roman" panose="02020603050405020304" pitchFamily="18" charset="0"/>
                <a:cs typeface="Times New Roman" panose="02020603050405020304" pitchFamily="18" charset="0"/>
              </a:rPr>
              <a:t>	Il s’agit de déterminer les situations qui entraînent pour une personne la perte de citoyenneté.</a:t>
            </a:r>
          </a:p>
          <a:p>
            <a:pPr>
              <a:lnSpc>
                <a:spcPct val="150000"/>
              </a:lnSpc>
            </a:pPr>
            <a:endParaRPr lang="fr-CA" sz="2400" dirty="0">
              <a:latin typeface="Times New Roman" panose="02020603050405020304" pitchFamily="18" charset="0"/>
              <a:cs typeface="Times New Roman" panose="02020603050405020304" pitchFamily="18" charset="0"/>
            </a:endParaRPr>
          </a:p>
          <a:p>
            <a:pPr>
              <a:lnSpc>
                <a:spcPct val="150000"/>
              </a:lnSpc>
            </a:pPr>
            <a:r>
              <a:rPr lang="fr-CA" sz="2400" dirty="0">
                <a:latin typeface="Times New Roman" panose="02020603050405020304" pitchFamily="18" charset="0"/>
                <a:cs typeface="Times New Roman" panose="02020603050405020304" pitchFamily="18" charset="0"/>
              </a:rPr>
              <a:t>Réflexion : 	</a:t>
            </a:r>
          </a:p>
          <a:p>
            <a:pPr marL="0" indent="0">
              <a:lnSpc>
                <a:spcPct val="150000"/>
              </a:lnSpc>
              <a:buNone/>
            </a:pPr>
            <a:endParaRPr lang="fr-CA" dirty="0"/>
          </a:p>
        </p:txBody>
      </p:sp>
    </p:spTree>
    <p:extLst>
      <p:ext uri="{BB962C8B-B14F-4D97-AF65-F5344CB8AC3E}">
        <p14:creationId xmlns:p14="http://schemas.microsoft.com/office/powerpoint/2010/main" val="2411682933"/>
      </p:ext>
    </p:extLst>
  </p:cSld>
  <p:clrMapOvr>
    <a:masterClrMapping/>
  </p:clrMapOvr>
  <p:transition spd="slow">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304800"/>
            <a:ext cx="8596668" cy="918882"/>
          </a:xfrm>
        </p:spPr>
        <p:txBody>
          <a:bodyPr>
            <a:normAutofit/>
          </a:bodyPr>
          <a:lstStyle/>
          <a:p>
            <a:r>
              <a:rPr lang="fr-CA" sz="3200" dirty="0" smtClean="0">
                <a:latin typeface="Times New Roman" panose="02020603050405020304" pitchFamily="18" charset="0"/>
                <a:cs typeface="Times New Roman" panose="02020603050405020304" pitchFamily="18" charset="0"/>
              </a:rPr>
              <a:t>Attribution de la citoyenneté</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609600" y="1844675"/>
            <a:ext cx="9980023" cy="4281488"/>
          </a:xfrm>
        </p:spPr>
        <p:txBody>
          <a:bodyPr>
            <a:normAutofit/>
          </a:bodyPr>
          <a:lstStyle/>
          <a:p>
            <a:pPr>
              <a:lnSpc>
                <a:spcPct val="150000"/>
              </a:lnSpc>
            </a:pPr>
            <a:r>
              <a:rPr lang="fr-CA" sz="2400" dirty="0">
                <a:latin typeface="Times New Roman" panose="02020603050405020304" pitchFamily="18" charset="0"/>
                <a:cs typeface="Times New Roman" panose="02020603050405020304" pitchFamily="18" charset="0"/>
              </a:rPr>
              <a:t>Enjeu : </a:t>
            </a:r>
          </a:p>
          <a:p>
            <a:pPr algn="just">
              <a:lnSpc>
                <a:spcPct val="150000"/>
              </a:lnSpc>
            </a:pPr>
            <a:r>
              <a:rPr lang="fr-CA" sz="2400" dirty="0">
                <a:latin typeface="Times New Roman" panose="02020603050405020304" pitchFamily="18" charset="0"/>
                <a:cs typeface="Times New Roman" panose="02020603050405020304" pitchFamily="18" charset="0"/>
              </a:rPr>
              <a:t>	Il s’agit de déterminer qui a le pouvoir (personne, comité, </a:t>
            </a:r>
            <a:r>
              <a:rPr lang="fr-CA" sz="2400" dirty="0" smtClean="0">
                <a:latin typeface="Times New Roman" panose="02020603050405020304" pitchFamily="18" charset="0"/>
                <a:cs typeface="Times New Roman" panose="02020603050405020304" pitchFamily="18" charset="0"/>
              </a:rPr>
              <a:t>comité  d’appel, etc</a:t>
            </a:r>
            <a:r>
              <a:rPr lang="fr-CA" sz="2400" dirty="0">
                <a:latin typeface="Times New Roman" panose="02020603050405020304" pitchFamily="18" charset="0"/>
                <a:cs typeface="Times New Roman" panose="02020603050405020304" pitchFamily="18" charset="0"/>
              </a:rPr>
              <a:t>.) d’attribuer la citoyenneté.</a:t>
            </a:r>
          </a:p>
          <a:p>
            <a:pPr>
              <a:lnSpc>
                <a:spcPct val="150000"/>
              </a:lnSpc>
            </a:pPr>
            <a:endParaRPr lang="fr-CA" sz="2400" dirty="0">
              <a:latin typeface="Times New Roman" panose="02020603050405020304" pitchFamily="18" charset="0"/>
              <a:cs typeface="Times New Roman" panose="02020603050405020304" pitchFamily="18" charset="0"/>
            </a:endParaRPr>
          </a:p>
          <a:p>
            <a:pPr>
              <a:lnSpc>
                <a:spcPct val="150000"/>
              </a:lnSpc>
            </a:pPr>
            <a:r>
              <a:rPr lang="fr-CA" sz="2400" dirty="0">
                <a:latin typeface="Times New Roman" panose="02020603050405020304" pitchFamily="18" charset="0"/>
                <a:cs typeface="Times New Roman" panose="02020603050405020304" pitchFamily="18" charset="0"/>
              </a:rPr>
              <a:t>Réflexion : 	</a:t>
            </a:r>
          </a:p>
        </p:txBody>
      </p:sp>
    </p:spTree>
    <p:extLst>
      <p:ext uri="{BB962C8B-B14F-4D97-AF65-F5344CB8AC3E}">
        <p14:creationId xmlns:p14="http://schemas.microsoft.com/office/powerpoint/2010/main" val="2421781022"/>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05691" y="521946"/>
            <a:ext cx="8475888" cy="853562"/>
          </a:xfrm>
        </p:spPr>
        <p:txBody>
          <a:bodyPr/>
          <a:lstStyle/>
          <a:p>
            <a:r>
              <a:rPr lang="fr-CA" sz="3200" dirty="0">
                <a:latin typeface="Times New Roman" panose="02020603050405020304" pitchFamily="18" charset="0"/>
                <a:cs typeface="Times New Roman" panose="02020603050405020304" pitchFamily="18" charset="0"/>
              </a:rPr>
              <a:t>Code de </a:t>
            </a:r>
            <a:r>
              <a:rPr lang="fr-CA" sz="3200" dirty="0" smtClean="0">
                <a:latin typeface="Times New Roman" panose="02020603050405020304" pitchFamily="18" charset="0"/>
                <a:cs typeface="Times New Roman" panose="02020603050405020304" pitchFamily="18" charset="0"/>
              </a:rPr>
              <a:t>citoyenneté </a:t>
            </a:r>
            <a:r>
              <a:rPr lang="fr-CA" sz="3200" dirty="0">
                <a:latin typeface="Times New Roman" panose="02020603050405020304" pitchFamily="18" charset="0"/>
                <a:cs typeface="Times New Roman" panose="02020603050405020304" pitchFamily="18" charset="0"/>
              </a:rPr>
              <a:t>de la Nation huronne-</a:t>
            </a:r>
            <a:r>
              <a:rPr lang="fr-CA" sz="3200" dirty="0" err="1">
                <a:latin typeface="Times New Roman" panose="02020603050405020304" pitchFamily="18" charset="0"/>
                <a:cs typeface="Times New Roman" panose="02020603050405020304" pitchFamily="18" charset="0"/>
              </a:rPr>
              <a:t>wendat</a:t>
            </a:r>
            <a:endParaRPr lang="fr-CA" sz="3200" dirty="0">
              <a:latin typeface="Times New Roman" panose="02020603050405020304" pitchFamily="18" charset="0"/>
              <a:cs typeface="Times New Roman" panose="02020603050405020304" pitchFamily="18" charset="0"/>
            </a:endParaRPr>
          </a:p>
        </p:txBody>
      </p:sp>
      <p:sp>
        <p:nvSpPr>
          <p:cNvPr id="3" name="Sous-titre 2"/>
          <p:cNvSpPr>
            <a:spLocks noGrp="1"/>
          </p:cNvSpPr>
          <p:nvPr>
            <p:ph type="subTitle" idx="1"/>
          </p:nvPr>
        </p:nvSpPr>
        <p:spPr>
          <a:xfrm>
            <a:off x="400595" y="1375508"/>
            <a:ext cx="10659292" cy="4814545"/>
          </a:xfrm>
        </p:spPr>
        <p:txBody>
          <a:bodyPr>
            <a:normAutofit fontScale="62500" lnSpcReduction="20000"/>
          </a:bodyPr>
          <a:lstStyle/>
          <a:p>
            <a:endParaRPr lang="fr-CA" dirty="0" smtClean="0"/>
          </a:p>
          <a:p>
            <a:pPr>
              <a:lnSpc>
                <a:spcPct val="150000"/>
              </a:lnSpc>
            </a:pPr>
            <a:r>
              <a:rPr lang="fr-CA" dirty="0" smtClean="0">
                <a:solidFill>
                  <a:schemeClr val="tx1"/>
                </a:solidFill>
                <a:latin typeface="Times New Roman" panose="02020603050405020304" pitchFamily="18" charset="0"/>
                <a:cs typeface="Times New Roman" panose="02020603050405020304" pitchFamily="18" charset="0"/>
              </a:rPr>
              <a:t>Depuis </a:t>
            </a:r>
            <a:r>
              <a:rPr lang="fr-CA" dirty="0">
                <a:solidFill>
                  <a:schemeClr val="tx1"/>
                </a:solidFill>
                <a:latin typeface="Times New Roman" panose="02020603050405020304" pitchFamily="18" charset="0"/>
                <a:cs typeface="Times New Roman" panose="02020603050405020304" pitchFamily="18" charset="0"/>
              </a:rPr>
              <a:t>des temps immémoriaux, les Hurons-</a:t>
            </a:r>
            <a:r>
              <a:rPr lang="fr-CA" dirty="0" err="1">
                <a:solidFill>
                  <a:schemeClr val="tx1"/>
                </a:solidFill>
                <a:latin typeface="Times New Roman" panose="02020603050405020304" pitchFamily="18" charset="0"/>
                <a:cs typeface="Times New Roman" panose="02020603050405020304" pitchFamily="18" charset="0"/>
              </a:rPr>
              <a:t>Wendat</a:t>
            </a:r>
            <a:r>
              <a:rPr lang="fr-CA" dirty="0">
                <a:solidFill>
                  <a:schemeClr val="tx1"/>
                </a:solidFill>
                <a:latin typeface="Times New Roman" panose="02020603050405020304" pitchFamily="18" charset="0"/>
                <a:cs typeface="Times New Roman" panose="02020603050405020304" pitchFamily="18" charset="0"/>
              </a:rPr>
              <a:t> avaient </a:t>
            </a:r>
            <a:r>
              <a:rPr lang="fr-CA" dirty="0" smtClean="0">
                <a:solidFill>
                  <a:schemeClr val="tx1"/>
                </a:solidFill>
                <a:latin typeface="Times New Roman" panose="02020603050405020304" pitchFamily="18" charset="0"/>
                <a:cs typeface="Times New Roman" panose="02020603050405020304" pitchFamily="18" charset="0"/>
              </a:rPr>
              <a:t>établi </a:t>
            </a:r>
            <a:r>
              <a:rPr lang="fr-CA" dirty="0">
                <a:solidFill>
                  <a:schemeClr val="tx1"/>
                </a:solidFill>
                <a:latin typeface="Times New Roman" panose="02020603050405020304" pitchFamily="18" charset="0"/>
                <a:cs typeface="Times New Roman" panose="02020603050405020304" pitchFamily="18" charset="0"/>
              </a:rPr>
              <a:t>des règles leur permettant de déterminer les personnes qui faisaient partie de leur groupe. </a:t>
            </a:r>
          </a:p>
          <a:p>
            <a:pPr>
              <a:lnSpc>
                <a:spcPct val="150000"/>
              </a:lnSpc>
            </a:pPr>
            <a:endParaRPr lang="fr-CA" dirty="0">
              <a:solidFill>
                <a:schemeClr val="tx1"/>
              </a:solidFill>
              <a:latin typeface="Times New Roman" panose="02020603050405020304" pitchFamily="18" charset="0"/>
              <a:cs typeface="Times New Roman" panose="02020603050405020304" pitchFamily="18" charset="0"/>
            </a:endParaRPr>
          </a:p>
          <a:p>
            <a:pPr>
              <a:lnSpc>
                <a:spcPct val="150000"/>
              </a:lnSpc>
            </a:pPr>
            <a:r>
              <a:rPr lang="fr-CA" dirty="0">
                <a:solidFill>
                  <a:schemeClr val="tx1"/>
                </a:solidFill>
                <a:latin typeface="Times New Roman" panose="02020603050405020304" pitchFamily="18" charset="0"/>
                <a:cs typeface="Times New Roman" panose="02020603050405020304" pitchFamily="18" charset="0"/>
              </a:rPr>
              <a:t>Comme toute nation, </a:t>
            </a:r>
            <a:r>
              <a:rPr lang="fr-CA" dirty="0" smtClean="0">
                <a:latin typeface="Times New Roman" panose="02020603050405020304" pitchFamily="18" charset="0"/>
                <a:cs typeface="Times New Roman" panose="02020603050405020304" pitchFamily="18" charset="0"/>
              </a:rPr>
              <a:t>notre </a:t>
            </a:r>
            <a:r>
              <a:rPr lang="fr-CA" dirty="0" smtClean="0">
                <a:solidFill>
                  <a:schemeClr val="tx1"/>
                </a:solidFill>
                <a:latin typeface="Times New Roman" panose="02020603050405020304" pitchFamily="18" charset="0"/>
                <a:cs typeface="Times New Roman" panose="02020603050405020304" pitchFamily="18" charset="0"/>
              </a:rPr>
              <a:t>Nation avait </a:t>
            </a:r>
            <a:r>
              <a:rPr lang="fr-CA" dirty="0">
                <a:solidFill>
                  <a:schemeClr val="tx1"/>
                </a:solidFill>
                <a:latin typeface="Times New Roman" panose="02020603050405020304" pitchFamily="18" charset="0"/>
                <a:cs typeface="Times New Roman" panose="02020603050405020304" pitchFamily="18" charset="0"/>
              </a:rPr>
              <a:t>le plein contrôle de ses effectifs et gérait, dans son meilleur intérêt, son évolution démographique. </a:t>
            </a:r>
          </a:p>
          <a:p>
            <a:pPr>
              <a:lnSpc>
                <a:spcPct val="150000"/>
              </a:lnSpc>
            </a:pPr>
            <a:endParaRPr lang="fr-CA" dirty="0">
              <a:solidFill>
                <a:schemeClr val="tx1"/>
              </a:solidFill>
              <a:latin typeface="Times New Roman" panose="02020603050405020304" pitchFamily="18" charset="0"/>
              <a:cs typeface="Times New Roman" panose="02020603050405020304" pitchFamily="18" charset="0"/>
            </a:endParaRPr>
          </a:p>
          <a:p>
            <a:pPr>
              <a:lnSpc>
                <a:spcPct val="150000"/>
              </a:lnSpc>
            </a:pPr>
            <a:r>
              <a:rPr lang="fr-CA" dirty="0">
                <a:solidFill>
                  <a:schemeClr val="tx1"/>
                </a:solidFill>
                <a:latin typeface="Times New Roman" panose="02020603050405020304" pitchFamily="18" charset="0"/>
                <a:cs typeface="Times New Roman" panose="02020603050405020304" pitchFamily="18" charset="0"/>
              </a:rPr>
              <a:t>Les gouvernements ont adopté diverses lois depuis </a:t>
            </a:r>
            <a:r>
              <a:rPr lang="fr-CA" dirty="0" smtClean="0">
                <a:solidFill>
                  <a:schemeClr val="tx1"/>
                </a:solidFill>
                <a:latin typeface="Times New Roman" panose="02020603050405020304" pitchFamily="18" charset="0"/>
                <a:cs typeface="Times New Roman" panose="02020603050405020304" pitchFamily="18" charset="0"/>
              </a:rPr>
              <a:t>1876 </a:t>
            </a:r>
            <a:r>
              <a:rPr lang="fr-CA" dirty="0">
                <a:solidFill>
                  <a:schemeClr val="tx1"/>
                </a:solidFill>
                <a:latin typeface="Times New Roman" panose="02020603050405020304" pitchFamily="18" charset="0"/>
                <a:cs typeface="Times New Roman" panose="02020603050405020304" pitchFamily="18" charset="0"/>
              </a:rPr>
              <a:t>afin de régir les effectifs </a:t>
            </a:r>
            <a:r>
              <a:rPr lang="fr-CA" dirty="0" smtClean="0">
                <a:solidFill>
                  <a:schemeClr val="tx1"/>
                </a:solidFill>
                <a:latin typeface="Times New Roman" panose="02020603050405020304" pitchFamily="18" charset="0"/>
                <a:cs typeface="Times New Roman" panose="02020603050405020304" pitchFamily="18" charset="0"/>
              </a:rPr>
              <a:t>des membres des Premières Nations. </a:t>
            </a:r>
            <a:r>
              <a:rPr lang="fr-CA" dirty="0">
                <a:solidFill>
                  <a:schemeClr val="tx1"/>
                </a:solidFill>
                <a:latin typeface="Times New Roman" panose="02020603050405020304" pitchFamily="18" charset="0"/>
                <a:cs typeface="Times New Roman" panose="02020603050405020304" pitchFamily="18" charset="0"/>
              </a:rPr>
              <a:t>Par l’adoption du présent Code de citoyenneté, </a:t>
            </a:r>
            <a:r>
              <a:rPr lang="fr-CA" dirty="0" smtClean="0">
                <a:solidFill>
                  <a:schemeClr val="tx1"/>
                </a:solidFill>
                <a:latin typeface="Times New Roman" panose="02020603050405020304" pitchFamily="18" charset="0"/>
                <a:cs typeface="Times New Roman" panose="02020603050405020304" pitchFamily="18" charset="0"/>
              </a:rPr>
              <a:t>le conseil envisage aujourd’hui de reprendre </a:t>
            </a:r>
            <a:r>
              <a:rPr lang="fr-CA" dirty="0">
                <a:solidFill>
                  <a:schemeClr val="tx1"/>
                </a:solidFill>
                <a:latin typeface="Times New Roman" panose="02020603050405020304" pitchFamily="18" charset="0"/>
                <a:cs typeface="Times New Roman" panose="02020603050405020304" pitchFamily="18" charset="0"/>
              </a:rPr>
              <a:t>le contrôle de sa citoyenneté afin d’assurer sa pérennité et son développement. </a:t>
            </a:r>
          </a:p>
          <a:p>
            <a:pPr>
              <a:lnSpc>
                <a:spcPct val="150000"/>
              </a:lnSpc>
            </a:pPr>
            <a:endParaRPr lang="fr-CA"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5239562"/>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dirty="0" smtClean="0">
                <a:latin typeface="Times New Roman" panose="02020603050405020304" pitchFamily="18" charset="0"/>
                <a:cs typeface="Times New Roman" panose="02020603050405020304" pitchFamily="18" charset="0"/>
              </a:rPr>
              <a:t>Commentaires et questions</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531222" y="1522457"/>
            <a:ext cx="10023567" cy="4686753"/>
          </a:xfrm>
        </p:spPr>
        <p:txBody>
          <a:bodyPr>
            <a:noAutofit/>
          </a:bodyPr>
          <a:lstStyle/>
          <a:p>
            <a:pPr>
              <a:lnSpc>
                <a:spcPct val="150000"/>
              </a:lnSpc>
            </a:pPr>
            <a:r>
              <a:rPr lang="fr-CA" sz="2400" dirty="0">
                <a:latin typeface="Times New Roman" panose="02020603050405020304" pitchFamily="18" charset="0"/>
                <a:cs typeface="Times New Roman" panose="02020603050405020304" pitchFamily="18" charset="0"/>
              </a:rPr>
              <a:t>Si vous désirez formuler des commentaires ou des questions au comité, vous pouvez le faire à l’adresse suivante: </a:t>
            </a:r>
          </a:p>
          <a:p>
            <a:pPr>
              <a:lnSpc>
                <a:spcPct val="150000"/>
              </a:lnSpc>
            </a:pPr>
            <a:r>
              <a:rPr lang="fr-CA" sz="2400" dirty="0">
                <a:latin typeface="Times New Roman" panose="02020603050405020304" pitchFamily="18" charset="0"/>
                <a:cs typeface="Times New Roman" panose="02020603050405020304" pitchFamily="18" charset="0"/>
              </a:rPr>
              <a:t>	Comité de citoyenneté</a:t>
            </a:r>
          </a:p>
          <a:p>
            <a:pPr>
              <a:lnSpc>
                <a:spcPct val="150000"/>
              </a:lnSpc>
            </a:pPr>
            <a:r>
              <a:rPr lang="fr-CA" sz="2400" dirty="0">
                <a:latin typeface="Times New Roman" panose="02020603050405020304" pitchFamily="18" charset="0"/>
                <a:cs typeface="Times New Roman" panose="02020603050405020304" pitchFamily="18" charset="0"/>
              </a:rPr>
              <a:t>	255, Place Chef Michel Laveau</a:t>
            </a:r>
          </a:p>
          <a:p>
            <a:pPr>
              <a:lnSpc>
                <a:spcPct val="150000"/>
              </a:lnSpc>
            </a:pPr>
            <a:r>
              <a:rPr lang="fr-CA" sz="2400" dirty="0">
                <a:latin typeface="Times New Roman" panose="02020603050405020304" pitchFamily="18" charset="0"/>
                <a:cs typeface="Times New Roman" panose="02020603050405020304" pitchFamily="18" charset="0"/>
              </a:rPr>
              <a:t>	</a:t>
            </a:r>
            <a:r>
              <a:rPr lang="fr-CA" sz="2400" dirty="0" err="1">
                <a:latin typeface="Times New Roman" panose="02020603050405020304" pitchFamily="18" charset="0"/>
                <a:cs typeface="Times New Roman" panose="02020603050405020304" pitchFamily="18" charset="0"/>
              </a:rPr>
              <a:t>Wendake</a:t>
            </a:r>
            <a:r>
              <a:rPr lang="fr-CA" sz="2400" dirty="0">
                <a:latin typeface="Times New Roman" panose="02020603050405020304" pitchFamily="18" charset="0"/>
                <a:cs typeface="Times New Roman" panose="02020603050405020304" pitchFamily="18" charset="0"/>
              </a:rPr>
              <a:t>, (Québec), G0A 4V0</a:t>
            </a:r>
          </a:p>
          <a:p>
            <a:pPr>
              <a:lnSpc>
                <a:spcPct val="150000"/>
              </a:lnSpc>
            </a:pPr>
            <a:endParaRPr lang="fr-CA" sz="2400" dirty="0">
              <a:latin typeface="Times New Roman" panose="02020603050405020304" pitchFamily="18" charset="0"/>
              <a:cs typeface="Times New Roman" panose="02020603050405020304" pitchFamily="18" charset="0"/>
            </a:endParaRPr>
          </a:p>
          <a:p>
            <a:pPr>
              <a:lnSpc>
                <a:spcPct val="150000"/>
              </a:lnSpc>
            </a:pPr>
            <a:r>
              <a:rPr lang="fr-CA" sz="2400" dirty="0">
                <a:latin typeface="Times New Roman" panose="02020603050405020304" pitchFamily="18" charset="0"/>
                <a:cs typeface="Times New Roman" panose="02020603050405020304" pitchFamily="18" charset="0"/>
              </a:rPr>
              <a:t>	ou par </a:t>
            </a:r>
            <a:r>
              <a:rPr lang="fr-CA" sz="2400" dirty="0" smtClean="0">
                <a:latin typeface="Times New Roman" panose="02020603050405020304" pitchFamily="18" charset="0"/>
                <a:cs typeface="Times New Roman" panose="02020603050405020304" pitchFamily="18" charset="0"/>
              </a:rPr>
              <a:t>courriel: </a:t>
            </a:r>
            <a:r>
              <a:rPr lang="fr-CA" sz="2400" dirty="0" smtClean="0">
                <a:latin typeface="Times New Roman" panose="02020603050405020304" pitchFamily="18" charset="0"/>
                <a:cs typeface="Times New Roman" panose="02020603050405020304" pitchFamily="18" charset="0"/>
                <a:hlinkClick r:id="rId2"/>
              </a:rPr>
              <a:t>citoyennete@cnhw.qc.ca</a:t>
            </a:r>
            <a:r>
              <a:rPr lang="fr-CA" sz="2400" dirty="0" smtClean="0">
                <a:latin typeface="Times New Roman" panose="02020603050405020304" pitchFamily="18" charset="0"/>
                <a:cs typeface="Times New Roman" panose="02020603050405020304" pitchFamily="18" charset="0"/>
              </a:rPr>
              <a:t> </a:t>
            </a:r>
            <a:endParaRPr lang="fr-C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7862797"/>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CA" dirty="0" smtClean="0">
                <a:latin typeface="Times New Roman" panose="02020603050405020304" pitchFamily="18" charset="0"/>
                <a:cs typeface="Times New Roman" panose="02020603050405020304" pitchFamily="18" charset="0"/>
              </a:rPr>
              <a:t>Constat </a:t>
            </a:r>
            <a:endParaRPr lang="fr-CA"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624418" y="1550989"/>
            <a:ext cx="10017456" cy="3880773"/>
          </a:xfrm>
        </p:spPr>
        <p:txBody>
          <a:bodyPr/>
          <a:lstStyle/>
          <a:p>
            <a:pPr algn="just">
              <a:lnSpc>
                <a:spcPct val="150000"/>
              </a:lnSpc>
            </a:pPr>
            <a:r>
              <a:rPr lang="fr-CA" sz="2400" dirty="0">
                <a:latin typeface="Times New Roman" panose="02020603050405020304" pitchFamily="18" charset="0"/>
                <a:cs typeface="Times New Roman" panose="02020603050405020304" pitchFamily="18" charset="0"/>
              </a:rPr>
              <a:t>L</a:t>
            </a:r>
            <a:r>
              <a:rPr lang="fr-CA" sz="2400" dirty="0" smtClean="0">
                <a:latin typeface="Times New Roman" panose="02020603050405020304" pitchFamily="18" charset="0"/>
                <a:cs typeface="Times New Roman" panose="02020603050405020304" pitchFamily="18" charset="0"/>
              </a:rPr>
              <a:t>a </a:t>
            </a:r>
            <a:r>
              <a:rPr lang="fr-CA" sz="2400" dirty="0">
                <a:latin typeface="Times New Roman" panose="02020603050405020304" pitchFamily="18" charset="0"/>
                <a:cs typeface="Times New Roman" panose="02020603050405020304" pitchFamily="18" charset="0"/>
              </a:rPr>
              <a:t>Nation huronne-</a:t>
            </a:r>
            <a:r>
              <a:rPr lang="fr-CA" sz="2400" dirty="0" err="1">
                <a:latin typeface="Times New Roman" panose="02020603050405020304" pitchFamily="18" charset="0"/>
                <a:cs typeface="Times New Roman" panose="02020603050405020304" pitchFamily="18" charset="0"/>
              </a:rPr>
              <a:t>wendat</a:t>
            </a:r>
            <a:r>
              <a:rPr lang="fr-CA" sz="2400" dirty="0">
                <a:latin typeface="Times New Roman" panose="02020603050405020304" pitchFamily="18" charset="0"/>
                <a:cs typeface="Times New Roman" panose="02020603050405020304" pitchFamily="18" charset="0"/>
              </a:rPr>
              <a:t> est l’une des Nations les plus affectés au Canada par les règles d’inscription de la Loi sur les Indiens qui limitent la transmission du statut de génération en génération. En effet, près de </a:t>
            </a:r>
            <a:r>
              <a:rPr lang="fr-CA" sz="2400" dirty="0" smtClean="0">
                <a:latin typeface="Times New Roman" panose="02020603050405020304" pitchFamily="18" charset="0"/>
                <a:cs typeface="Times New Roman" panose="02020603050405020304" pitchFamily="18" charset="0"/>
              </a:rPr>
              <a:t>70</a:t>
            </a:r>
            <a:r>
              <a:rPr lang="fr-CA" sz="2400" dirty="0">
                <a:latin typeface="Times New Roman" panose="02020603050405020304" pitchFamily="18" charset="0"/>
                <a:cs typeface="Times New Roman" panose="02020603050405020304" pitchFamily="18" charset="0"/>
              </a:rPr>
              <a:t>% des unions des membres de la Nation </a:t>
            </a:r>
            <a:r>
              <a:rPr lang="fr-CA" sz="2400" dirty="0" smtClean="0">
                <a:latin typeface="Times New Roman" panose="02020603050405020304" pitchFamily="18" charset="0"/>
                <a:cs typeface="Times New Roman" panose="02020603050405020304" pitchFamily="18" charset="0"/>
              </a:rPr>
              <a:t>huronne-</a:t>
            </a:r>
            <a:r>
              <a:rPr lang="fr-CA" sz="2400" dirty="0" err="1" smtClean="0">
                <a:latin typeface="Times New Roman" panose="02020603050405020304" pitchFamily="18" charset="0"/>
                <a:cs typeface="Times New Roman" panose="02020603050405020304" pitchFamily="18" charset="0"/>
              </a:rPr>
              <a:t>wendat</a:t>
            </a:r>
            <a:r>
              <a:rPr lang="fr-CA" sz="2400" dirty="0" smtClean="0">
                <a:latin typeface="Times New Roman" panose="02020603050405020304" pitchFamily="18" charset="0"/>
                <a:cs typeface="Times New Roman" panose="02020603050405020304" pitchFamily="18" charset="0"/>
              </a:rPr>
              <a:t> sur réserve et 90% hors réserve </a:t>
            </a:r>
            <a:r>
              <a:rPr lang="fr-CA" sz="2400" dirty="0">
                <a:latin typeface="Times New Roman" panose="02020603050405020304" pitchFamily="18" charset="0"/>
                <a:cs typeface="Times New Roman" panose="02020603050405020304" pitchFamily="18" charset="0"/>
              </a:rPr>
              <a:t>sont formés avec des conjoints non-Indiens. Dans le cadre de la loi actuelle, </a:t>
            </a:r>
            <a:r>
              <a:rPr lang="fr-CA" sz="2400" dirty="0" smtClean="0">
                <a:latin typeface="Times New Roman" panose="02020603050405020304" pitchFamily="18" charset="0"/>
                <a:cs typeface="Times New Roman" panose="02020603050405020304" pitchFamily="18" charset="0"/>
              </a:rPr>
              <a:t>après deux générations, ces </a:t>
            </a:r>
            <a:r>
              <a:rPr lang="fr-CA" sz="2400" dirty="0">
                <a:latin typeface="Times New Roman" panose="02020603050405020304" pitchFamily="18" charset="0"/>
                <a:cs typeface="Times New Roman" panose="02020603050405020304" pitchFamily="18" charset="0"/>
              </a:rPr>
              <a:t>membres ne peuvent pas transmettre le statut à leurs </a:t>
            </a:r>
            <a:r>
              <a:rPr lang="fr-CA" sz="2400" dirty="0" smtClean="0">
                <a:latin typeface="Times New Roman" panose="02020603050405020304" pitchFamily="18" charset="0"/>
                <a:cs typeface="Times New Roman" panose="02020603050405020304" pitchFamily="18" charset="0"/>
              </a:rPr>
              <a:t>enfants</a:t>
            </a:r>
            <a:r>
              <a:rPr lang="fr-CA" sz="2400" dirty="0" smtClean="0"/>
              <a:t>.</a:t>
            </a:r>
            <a:endParaRPr lang="fr-CA" sz="2400" dirty="0"/>
          </a:p>
        </p:txBody>
      </p:sp>
    </p:spTree>
    <p:extLst>
      <p:ext uri="{BB962C8B-B14F-4D97-AF65-F5344CB8AC3E}">
        <p14:creationId xmlns:p14="http://schemas.microsoft.com/office/powerpoint/2010/main" val="1023483324"/>
      </p:ext>
    </p:extLst>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3" y="609600"/>
            <a:ext cx="9433619" cy="998483"/>
          </a:xfrm>
        </p:spPr>
        <p:txBody>
          <a:bodyPr>
            <a:normAutofit/>
          </a:bodyPr>
          <a:lstStyle/>
          <a:p>
            <a:r>
              <a:rPr lang="fr-CA" sz="3200" dirty="0">
                <a:latin typeface="Times New Roman" panose="02020603050405020304" pitchFamily="18" charset="0"/>
                <a:cs typeface="Times New Roman" panose="02020603050405020304" pitchFamily="18" charset="0"/>
              </a:rPr>
              <a:t>Règle de non-transmission du statut après </a:t>
            </a:r>
            <a:r>
              <a:rPr lang="fr-CA" sz="3200" dirty="0" smtClean="0">
                <a:latin typeface="Times New Roman" panose="02020603050405020304" pitchFamily="18" charset="0"/>
                <a:cs typeface="Times New Roman" panose="02020603050405020304" pitchFamily="18" charset="0"/>
              </a:rPr>
              <a:t>2 générations</a:t>
            </a:r>
            <a:endParaRPr lang="fr-CA" sz="3200" dirty="0">
              <a:latin typeface="Times New Roman" panose="02020603050405020304" pitchFamily="18" charset="0"/>
              <a:cs typeface="Times New Roman" panose="02020603050405020304" pitchFamily="18" charset="0"/>
            </a:endParaRPr>
          </a:p>
        </p:txBody>
      </p:sp>
      <p:pic>
        <p:nvPicPr>
          <p:cNvPr id="4" name="Espace réservé du contenu 3"/>
          <p:cNvPicPr>
            <a:picLocks noGrp="1" noChangeAspect="1"/>
          </p:cNvPicPr>
          <p:nvPr>
            <p:ph idx="1"/>
          </p:nvPr>
        </p:nvPicPr>
        <p:blipFill>
          <a:blip r:embed="rId2"/>
          <a:stretch>
            <a:fillRect/>
          </a:stretch>
        </p:blipFill>
        <p:spPr>
          <a:xfrm>
            <a:off x="2580749" y="2113318"/>
            <a:ext cx="7030501" cy="3744201"/>
          </a:xfrm>
          <a:prstGeom prst="rect">
            <a:avLst/>
          </a:prstGeom>
        </p:spPr>
      </p:pic>
    </p:spTree>
    <p:extLst>
      <p:ext uri="{BB962C8B-B14F-4D97-AF65-F5344CB8AC3E}">
        <p14:creationId xmlns:p14="http://schemas.microsoft.com/office/powerpoint/2010/main" val="3546300694"/>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A" sz="3200" dirty="0">
                <a:latin typeface="Times New Roman" panose="02020603050405020304" pitchFamily="18" charset="0"/>
                <a:cs typeface="Times New Roman" panose="02020603050405020304" pitchFamily="18" charset="0"/>
              </a:rPr>
              <a:t>Extrait de l’article de la Loi sur les Indiens</a:t>
            </a:r>
          </a:p>
        </p:txBody>
      </p:sp>
      <p:sp>
        <p:nvSpPr>
          <p:cNvPr id="3" name="Espace réservé du contenu 2"/>
          <p:cNvSpPr>
            <a:spLocks noGrp="1"/>
          </p:cNvSpPr>
          <p:nvPr>
            <p:ph idx="1"/>
          </p:nvPr>
        </p:nvSpPr>
        <p:spPr>
          <a:xfrm>
            <a:off x="705394" y="2428149"/>
            <a:ext cx="9875520" cy="2936331"/>
          </a:xfrm>
        </p:spPr>
        <p:txBody>
          <a:bodyPr>
            <a:normAutofit/>
          </a:bodyPr>
          <a:lstStyle/>
          <a:p>
            <a:pPr marL="0" indent="0" algn="just">
              <a:lnSpc>
                <a:spcPct val="150000"/>
              </a:lnSpc>
              <a:buNone/>
            </a:pPr>
            <a:r>
              <a:rPr lang="fr-CA" sz="2400" dirty="0">
                <a:latin typeface="Times New Roman" panose="02020603050405020304" pitchFamily="18" charset="0"/>
                <a:cs typeface="Times New Roman" panose="02020603050405020304" pitchFamily="18" charset="0"/>
              </a:rPr>
              <a:t>10. (1) </a:t>
            </a:r>
            <a:r>
              <a:rPr lang="fr-CA" sz="2400" dirty="0" smtClean="0">
                <a:latin typeface="Times New Roman" panose="02020603050405020304" pitchFamily="18" charset="0"/>
                <a:cs typeface="Times New Roman" panose="02020603050405020304" pitchFamily="18" charset="0"/>
              </a:rPr>
              <a:t>«</a:t>
            </a:r>
            <a:r>
              <a:rPr lang="fr-CA" sz="2400" dirty="0">
                <a:latin typeface="Times New Roman" panose="02020603050405020304" pitchFamily="18" charset="0"/>
                <a:cs typeface="Times New Roman" panose="02020603050405020304" pitchFamily="18" charset="0"/>
              </a:rPr>
              <a:t> La bande peut décider de l’appartenance à ses effectifs si elle en fixe les règles par écrit conformément au présent article et, si après qu’elle a donné un avis convenable de son intention de décider de cette appartenance, elle y est autorisée par la majorité de ses électeurs. »</a:t>
            </a:r>
          </a:p>
          <a:p>
            <a:endParaRPr lang="fr-C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2046450"/>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869576"/>
          </a:xfrm>
        </p:spPr>
        <p:txBody>
          <a:bodyPr>
            <a:normAutofit fontScale="90000"/>
          </a:bodyPr>
          <a:lstStyle/>
          <a:p>
            <a:r>
              <a:rPr lang="fr-CA" sz="3200" dirty="0" smtClean="0">
                <a:latin typeface="Times New Roman" panose="02020603050405020304" pitchFamily="18" charset="0"/>
                <a:cs typeface="Times New Roman" panose="02020603050405020304" pitchFamily="18" charset="0"/>
              </a:rPr>
              <a:t>OBJECTIFS </a:t>
            </a:r>
            <a:r>
              <a:rPr lang="fr-CA" sz="3200" dirty="0">
                <a:latin typeface="Times New Roman" panose="02020603050405020304" pitchFamily="18" charset="0"/>
                <a:cs typeface="Times New Roman" panose="02020603050405020304" pitchFamily="18" charset="0"/>
              </a:rPr>
              <a:t>DU </a:t>
            </a:r>
            <a:r>
              <a:rPr lang="fr-CA" sz="3200" dirty="0" smtClean="0">
                <a:latin typeface="Times New Roman" panose="02020603050405020304" pitchFamily="18" charset="0"/>
                <a:cs typeface="Times New Roman" panose="02020603050405020304" pitchFamily="18" charset="0"/>
              </a:rPr>
              <a:t>CODE</a:t>
            </a:r>
            <a:r>
              <a:rPr lang="fr-CA" dirty="0">
                <a:latin typeface="Times New Roman" panose="02020603050405020304" pitchFamily="18" charset="0"/>
                <a:cs typeface="Times New Roman" panose="02020603050405020304" pitchFamily="18" charset="0"/>
              </a:rPr>
              <a:t/>
            </a:r>
            <a:br>
              <a:rPr lang="fr-CA" dirty="0">
                <a:latin typeface="Times New Roman" panose="02020603050405020304" pitchFamily="18" charset="0"/>
                <a:cs typeface="Times New Roman" panose="02020603050405020304" pitchFamily="18" charset="0"/>
              </a:rPr>
            </a:br>
            <a:endParaRPr lang="fr-CA"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677334" y="1205847"/>
            <a:ext cx="9642323" cy="5652153"/>
          </a:xfrm>
        </p:spPr>
        <p:txBody>
          <a:bodyPr>
            <a:normAutofit fontScale="25000" lnSpcReduction="20000"/>
          </a:bodyPr>
          <a:lstStyle/>
          <a:p>
            <a:pPr marL="0" indent="0">
              <a:lnSpc>
                <a:spcPct val="170000"/>
              </a:lnSpc>
              <a:buNone/>
            </a:pPr>
            <a:r>
              <a:rPr lang="fr-CA" sz="8000" dirty="0" smtClean="0">
                <a:latin typeface="Times New Roman" panose="02020603050405020304" pitchFamily="18" charset="0"/>
                <a:cs typeface="Times New Roman" panose="02020603050405020304" pitchFamily="18" charset="0"/>
              </a:rPr>
              <a:t>Les objectifs d’un </a:t>
            </a:r>
            <a:r>
              <a:rPr lang="fr-CA" sz="8000" dirty="0">
                <a:latin typeface="Times New Roman" panose="02020603050405020304" pitchFamily="18" charset="0"/>
                <a:cs typeface="Times New Roman" panose="02020603050405020304" pitchFamily="18" charset="0"/>
              </a:rPr>
              <a:t>Code de citoyenneté </a:t>
            </a:r>
            <a:r>
              <a:rPr lang="fr-CA" sz="8000" dirty="0" smtClean="0">
                <a:latin typeface="Times New Roman" panose="02020603050405020304" pitchFamily="18" charset="0"/>
                <a:cs typeface="Times New Roman" panose="02020603050405020304" pitchFamily="18" charset="0"/>
              </a:rPr>
              <a:t>serait </a:t>
            </a:r>
            <a:r>
              <a:rPr lang="fr-CA" sz="8000" dirty="0">
                <a:latin typeface="Times New Roman" panose="02020603050405020304" pitchFamily="18" charset="0"/>
                <a:cs typeface="Times New Roman" panose="02020603050405020304" pitchFamily="18" charset="0"/>
              </a:rPr>
              <a:t>de </a:t>
            </a:r>
            <a:r>
              <a:rPr lang="fr-CA" sz="8000" dirty="0" smtClean="0">
                <a:latin typeface="Times New Roman" panose="02020603050405020304" pitchFamily="18" charset="0"/>
                <a:cs typeface="Times New Roman" panose="02020603050405020304" pitchFamily="18" charset="0"/>
              </a:rPr>
              <a:t>:</a:t>
            </a:r>
            <a:endParaRPr lang="fr-CA" sz="8000" dirty="0">
              <a:latin typeface="Times New Roman" panose="02020603050405020304" pitchFamily="18" charset="0"/>
              <a:cs typeface="Times New Roman" panose="02020603050405020304" pitchFamily="18" charset="0"/>
            </a:endParaRPr>
          </a:p>
          <a:p>
            <a:pPr algn="just">
              <a:lnSpc>
                <a:spcPct val="120000"/>
              </a:lnSpc>
            </a:pPr>
            <a:r>
              <a:rPr lang="fr-CA" sz="8000" dirty="0">
                <a:latin typeface="Times New Roman" panose="02020603050405020304" pitchFamily="18" charset="0"/>
                <a:cs typeface="Times New Roman" panose="02020603050405020304" pitchFamily="18" charset="0"/>
              </a:rPr>
              <a:t>a)	Assurer la pérennité de la Nation huronne-</a:t>
            </a:r>
            <a:r>
              <a:rPr lang="fr-CA" sz="8000" dirty="0" err="1">
                <a:latin typeface="Times New Roman" panose="02020603050405020304" pitchFamily="18" charset="0"/>
                <a:cs typeface="Times New Roman" panose="02020603050405020304" pitchFamily="18" charset="0"/>
              </a:rPr>
              <a:t>wendat</a:t>
            </a:r>
            <a:r>
              <a:rPr lang="fr-CA" sz="8000" dirty="0">
                <a:latin typeface="Times New Roman" panose="02020603050405020304" pitchFamily="18" charset="0"/>
                <a:cs typeface="Times New Roman" panose="02020603050405020304" pitchFamily="18" charset="0"/>
              </a:rPr>
              <a:t> </a:t>
            </a:r>
            <a:r>
              <a:rPr lang="fr-CA" sz="8000" dirty="0" smtClean="0">
                <a:latin typeface="Times New Roman" panose="02020603050405020304" pitchFamily="18" charset="0"/>
                <a:cs typeface="Times New Roman" panose="02020603050405020304" pitchFamily="18" charset="0"/>
              </a:rPr>
              <a:t>;</a:t>
            </a:r>
            <a:endParaRPr lang="fr-CA" sz="8000" dirty="0">
              <a:latin typeface="Times New Roman" panose="02020603050405020304" pitchFamily="18" charset="0"/>
              <a:cs typeface="Times New Roman" panose="02020603050405020304" pitchFamily="18" charset="0"/>
            </a:endParaRPr>
          </a:p>
          <a:p>
            <a:pPr algn="just">
              <a:lnSpc>
                <a:spcPct val="170000"/>
              </a:lnSpc>
            </a:pPr>
            <a:r>
              <a:rPr lang="fr-CA" sz="8000" dirty="0">
                <a:latin typeface="Times New Roman" panose="02020603050405020304" pitchFamily="18" charset="0"/>
                <a:cs typeface="Times New Roman" panose="02020603050405020304" pitchFamily="18" charset="0"/>
              </a:rPr>
              <a:t>b)	Maintenir et protéger l’identité de la Nation huronne-</a:t>
            </a:r>
            <a:r>
              <a:rPr lang="fr-CA" sz="8000" dirty="0" err="1">
                <a:latin typeface="Times New Roman" panose="02020603050405020304" pitchFamily="18" charset="0"/>
                <a:cs typeface="Times New Roman" panose="02020603050405020304" pitchFamily="18" charset="0"/>
              </a:rPr>
              <a:t>wendat</a:t>
            </a:r>
            <a:r>
              <a:rPr lang="fr-CA" sz="8000" dirty="0" smtClean="0">
                <a:latin typeface="Times New Roman" panose="02020603050405020304" pitchFamily="18" charset="0"/>
                <a:cs typeface="Times New Roman" panose="02020603050405020304" pitchFamily="18" charset="0"/>
              </a:rPr>
              <a:t>;</a:t>
            </a:r>
            <a:endParaRPr lang="fr-CA" sz="8000" dirty="0">
              <a:latin typeface="Times New Roman" panose="02020603050405020304" pitchFamily="18" charset="0"/>
              <a:cs typeface="Times New Roman" panose="02020603050405020304" pitchFamily="18" charset="0"/>
            </a:endParaRPr>
          </a:p>
          <a:p>
            <a:pPr algn="just">
              <a:lnSpc>
                <a:spcPct val="170000"/>
              </a:lnSpc>
            </a:pPr>
            <a:r>
              <a:rPr lang="fr-CA" sz="8000" dirty="0">
                <a:latin typeface="Times New Roman" panose="02020603050405020304" pitchFamily="18" charset="0"/>
                <a:cs typeface="Times New Roman" panose="02020603050405020304" pitchFamily="18" charset="0"/>
              </a:rPr>
              <a:t>c)	Définir les règles régissant l’acquisition, le maintien et la perte de la citoyenneté </a:t>
            </a:r>
            <a:r>
              <a:rPr lang="fr-CA" sz="8000" dirty="0" smtClean="0">
                <a:latin typeface="Times New Roman" panose="02020603050405020304" pitchFamily="18" charset="0"/>
                <a:cs typeface="Times New Roman" panose="02020603050405020304" pitchFamily="18" charset="0"/>
              </a:rPr>
              <a:t>   huronne-</a:t>
            </a:r>
            <a:r>
              <a:rPr lang="fr-CA" sz="8000" dirty="0" err="1" smtClean="0">
                <a:latin typeface="Times New Roman" panose="02020603050405020304" pitchFamily="18" charset="0"/>
                <a:cs typeface="Times New Roman" panose="02020603050405020304" pitchFamily="18" charset="0"/>
              </a:rPr>
              <a:t>wendat</a:t>
            </a:r>
            <a:r>
              <a:rPr lang="fr-CA" sz="8000" dirty="0" smtClean="0">
                <a:latin typeface="Times New Roman" panose="02020603050405020304" pitchFamily="18" charset="0"/>
                <a:cs typeface="Times New Roman" panose="02020603050405020304" pitchFamily="18" charset="0"/>
              </a:rPr>
              <a:t> ;</a:t>
            </a:r>
            <a:endParaRPr lang="fr-CA" sz="8000" dirty="0">
              <a:latin typeface="Times New Roman" panose="02020603050405020304" pitchFamily="18" charset="0"/>
              <a:cs typeface="Times New Roman" panose="02020603050405020304" pitchFamily="18" charset="0"/>
            </a:endParaRPr>
          </a:p>
          <a:p>
            <a:pPr algn="just">
              <a:lnSpc>
                <a:spcPct val="170000"/>
              </a:lnSpc>
            </a:pPr>
            <a:r>
              <a:rPr lang="fr-CA" sz="8000" dirty="0">
                <a:latin typeface="Times New Roman" panose="02020603050405020304" pitchFamily="18" charset="0"/>
                <a:cs typeface="Times New Roman" panose="02020603050405020304" pitchFamily="18" charset="0"/>
              </a:rPr>
              <a:t>d)	</a:t>
            </a:r>
            <a:r>
              <a:rPr lang="fr-CA" sz="8000" dirty="0" smtClean="0">
                <a:latin typeface="Times New Roman" panose="02020603050405020304" pitchFamily="18" charset="0"/>
                <a:cs typeface="Times New Roman" panose="02020603050405020304" pitchFamily="18" charset="0"/>
              </a:rPr>
              <a:t>Maintenir </a:t>
            </a:r>
            <a:r>
              <a:rPr lang="fr-CA" sz="8000" dirty="0">
                <a:latin typeface="Times New Roman" panose="02020603050405020304" pitchFamily="18" charset="0"/>
                <a:cs typeface="Times New Roman" panose="02020603050405020304" pitchFamily="18" charset="0"/>
              </a:rPr>
              <a:t>et préserver l’identité </a:t>
            </a:r>
            <a:r>
              <a:rPr lang="fr-CA" sz="8000" dirty="0" smtClean="0">
                <a:latin typeface="Times New Roman" panose="02020603050405020304" pitchFamily="18" charset="0"/>
                <a:cs typeface="Times New Roman" panose="02020603050405020304" pitchFamily="18" charset="0"/>
              </a:rPr>
              <a:t>des descendants des membres ;</a:t>
            </a:r>
            <a:endParaRPr lang="fr-CA" sz="8000" dirty="0">
              <a:latin typeface="Times New Roman" panose="02020603050405020304" pitchFamily="18" charset="0"/>
              <a:cs typeface="Times New Roman" panose="02020603050405020304" pitchFamily="18" charset="0"/>
            </a:endParaRPr>
          </a:p>
          <a:p>
            <a:pPr algn="just">
              <a:lnSpc>
                <a:spcPct val="170000"/>
              </a:lnSpc>
            </a:pPr>
            <a:r>
              <a:rPr lang="fr-CA" sz="8000" dirty="0">
                <a:latin typeface="Times New Roman" panose="02020603050405020304" pitchFamily="18" charset="0"/>
                <a:cs typeface="Times New Roman" panose="02020603050405020304" pitchFamily="18" charset="0"/>
              </a:rPr>
              <a:t>e)	</a:t>
            </a:r>
            <a:r>
              <a:rPr lang="fr-CA" sz="8000" dirty="0" smtClean="0">
                <a:latin typeface="Times New Roman" panose="02020603050405020304" pitchFamily="18" charset="0"/>
                <a:cs typeface="Times New Roman" panose="02020603050405020304" pitchFamily="18" charset="0"/>
              </a:rPr>
              <a:t>Déterminer les droits et responsabilités des membres. Par exemple, le droit de participer à la gouvernance de la Nation, d’en </a:t>
            </a:r>
            <a:r>
              <a:rPr lang="fr-CA" sz="8000" dirty="0">
                <a:latin typeface="Times New Roman" panose="02020603050405020304" pitchFamily="18" charset="0"/>
                <a:cs typeface="Times New Roman" panose="02020603050405020304" pitchFamily="18" charset="0"/>
              </a:rPr>
              <a:t>partager le mode de vie, les droits et  les </a:t>
            </a:r>
            <a:r>
              <a:rPr lang="fr-CA" sz="8000" dirty="0" smtClean="0">
                <a:latin typeface="Times New Roman" panose="02020603050405020304" pitchFamily="18" charset="0"/>
                <a:cs typeface="Times New Roman" panose="02020603050405020304" pitchFamily="18" charset="0"/>
              </a:rPr>
              <a:t>ressources ;</a:t>
            </a:r>
            <a:endParaRPr lang="fr-CA" sz="8000" dirty="0">
              <a:latin typeface="Times New Roman" panose="02020603050405020304" pitchFamily="18" charset="0"/>
              <a:cs typeface="Times New Roman" panose="02020603050405020304" pitchFamily="18" charset="0"/>
            </a:endParaRPr>
          </a:p>
          <a:p>
            <a:pPr algn="just">
              <a:lnSpc>
                <a:spcPct val="170000"/>
              </a:lnSpc>
            </a:pPr>
            <a:r>
              <a:rPr lang="fr-CA" sz="8000" dirty="0">
                <a:latin typeface="Times New Roman" panose="02020603050405020304" pitchFamily="18" charset="0"/>
                <a:cs typeface="Times New Roman" panose="02020603050405020304" pitchFamily="18" charset="0"/>
              </a:rPr>
              <a:t>f)	</a:t>
            </a:r>
            <a:r>
              <a:rPr lang="fr-CA" sz="8000" dirty="0" smtClean="0">
                <a:latin typeface="Times New Roman" panose="02020603050405020304" pitchFamily="18" charset="0"/>
                <a:cs typeface="Times New Roman" panose="02020603050405020304" pitchFamily="18" charset="0"/>
              </a:rPr>
              <a:t>Prendre en charge la gestion de notre effectif </a:t>
            </a:r>
            <a:r>
              <a:rPr lang="fr-CA" sz="8000" dirty="0">
                <a:latin typeface="Times New Roman" panose="02020603050405020304" pitchFamily="18" charset="0"/>
                <a:cs typeface="Times New Roman" panose="02020603050405020304" pitchFamily="18" charset="0"/>
              </a:rPr>
              <a:t>;</a:t>
            </a:r>
          </a:p>
          <a:p>
            <a:endParaRPr lang="fr-CA" sz="5600" dirty="0">
              <a:latin typeface="Times New Roman" panose="02020603050405020304" pitchFamily="18" charset="0"/>
              <a:cs typeface="Times New Roman" panose="02020603050405020304" pitchFamily="18" charset="0"/>
            </a:endParaRPr>
          </a:p>
          <a:p>
            <a:endParaRPr lang="fr-CA" dirty="0"/>
          </a:p>
        </p:txBody>
      </p:sp>
    </p:spTree>
    <p:extLst>
      <p:ext uri="{BB962C8B-B14F-4D97-AF65-F5344CB8AC3E}">
        <p14:creationId xmlns:p14="http://schemas.microsoft.com/office/powerpoint/2010/main" val="1804488402"/>
      </p:ext>
    </p:extLst>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846781" y="306537"/>
            <a:ext cx="8577317" cy="930592"/>
          </a:xfrm>
        </p:spPr>
        <p:txBody>
          <a:bodyPr>
            <a:normAutofit fontScale="90000"/>
          </a:bodyPr>
          <a:lstStyle/>
          <a:p>
            <a:r>
              <a:rPr lang="fr-CA" sz="3200" dirty="0" smtClean="0">
                <a:latin typeface="Times New Roman" panose="02020603050405020304" pitchFamily="18" charset="0"/>
                <a:cs typeface="Times New Roman" panose="02020603050405020304" pitchFamily="18" charset="0"/>
              </a:rPr>
              <a:t>Réflexion sur la mise en place du code de citoyenneté</a:t>
            </a:r>
            <a:endParaRPr lang="fr-CA" sz="3200" dirty="0">
              <a:latin typeface="Times New Roman" panose="02020603050405020304" pitchFamily="18" charset="0"/>
              <a:cs typeface="Times New Roman" panose="02020603050405020304" pitchFamily="18" charset="0"/>
            </a:endParaRPr>
          </a:p>
        </p:txBody>
      </p:sp>
      <p:sp>
        <p:nvSpPr>
          <p:cNvPr id="3" name="Sous-titre 2"/>
          <p:cNvSpPr>
            <a:spLocks noGrp="1"/>
          </p:cNvSpPr>
          <p:nvPr>
            <p:ph type="subTitle" idx="1"/>
          </p:nvPr>
        </p:nvSpPr>
        <p:spPr>
          <a:xfrm>
            <a:off x="775062" y="1237129"/>
            <a:ext cx="10380617" cy="4588649"/>
          </a:xfrm>
        </p:spPr>
        <p:txBody>
          <a:bodyPr>
            <a:normAutofit fontScale="77500" lnSpcReduction="20000"/>
          </a:bodyPr>
          <a:lstStyle/>
          <a:p>
            <a:endParaRPr lang="fr-CA" dirty="0" smtClean="0">
              <a:latin typeface="Times New Roman" panose="02020603050405020304" pitchFamily="18" charset="0"/>
              <a:cs typeface="Times New Roman" panose="02020603050405020304" pitchFamily="18" charset="0"/>
            </a:endParaRPr>
          </a:p>
          <a:p>
            <a:pPr>
              <a:lnSpc>
                <a:spcPct val="150000"/>
              </a:lnSpc>
            </a:pPr>
            <a:r>
              <a:rPr lang="fr-CA" sz="3100" dirty="0" smtClean="0">
                <a:solidFill>
                  <a:schemeClr val="tx1"/>
                </a:solidFill>
                <a:latin typeface="Times New Roman" panose="02020603050405020304" pitchFamily="18" charset="0"/>
                <a:cs typeface="Times New Roman" panose="02020603050405020304" pitchFamily="18" charset="0"/>
              </a:rPr>
              <a:t>En 2018, le Grand Chef a désigné 3 chefs responsables du projet de code de citoyenneté. Leur </a:t>
            </a:r>
            <a:r>
              <a:rPr lang="fr-CA" sz="3100" dirty="0">
                <a:solidFill>
                  <a:schemeClr val="tx1"/>
                </a:solidFill>
                <a:latin typeface="Times New Roman" panose="02020603050405020304" pitchFamily="18" charset="0"/>
                <a:cs typeface="Times New Roman" panose="02020603050405020304" pitchFamily="18" charset="0"/>
              </a:rPr>
              <a:t>mandat porte essentiellement sur l’élaboration d’un code de citoyenneté et la tenue </a:t>
            </a:r>
            <a:r>
              <a:rPr lang="fr-CA" sz="3100" dirty="0" smtClean="0">
                <a:solidFill>
                  <a:schemeClr val="tx1"/>
                </a:solidFill>
                <a:latin typeface="Times New Roman" panose="02020603050405020304" pitchFamily="18" charset="0"/>
                <a:cs typeface="Times New Roman" panose="02020603050405020304" pitchFamily="18" charset="0"/>
              </a:rPr>
              <a:t>de consultations </a:t>
            </a:r>
            <a:r>
              <a:rPr lang="fr-CA" sz="3100" dirty="0">
                <a:solidFill>
                  <a:schemeClr val="tx1"/>
                </a:solidFill>
                <a:latin typeface="Times New Roman" panose="02020603050405020304" pitchFamily="18" charset="0"/>
                <a:cs typeface="Times New Roman" panose="02020603050405020304" pitchFamily="18" charset="0"/>
              </a:rPr>
              <a:t>des membres de la Nation, avant un référendum conséquent. </a:t>
            </a:r>
          </a:p>
          <a:p>
            <a:pPr>
              <a:lnSpc>
                <a:spcPct val="150000"/>
              </a:lnSpc>
            </a:pPr>
            <a:endParaRPr lang="fr-CA" sz="3100" dirty="0">
              <a:solidFill>
                <a:schemeClr val="tx1"/>
              </a:solidFill>
              <a:latin typeface="Times New Roman" panose="02020603050405020304" pitchFamily="18" charset="0"/>
              <a:cs typeface="Times New Roman" panose="02020603050405020304" pitchFamily="18" charset="0"/>
            </a:endParaRPr>
          </a:p>
          <a:p>
            <a:pPr>
              <a:lnSpc>
                <a:spcPct val="150000"/>
              </a:lnSpc>
            </a:pPr>
            <a:r>
              <a:rPr lang="fr-CA" sz="3100" dirty="0">
                <a:solidFill>
                  <a:schemeClr val="tx1"/>
                </a:solidFill>
                <a:latin typeface="Times New Roman" panose="02020603050405020304" pitchFamily="18" charset="0"/>
                <a:cs typeface="Times New Roman" panose="02020603050405020304" pitchFamily="18" charset="0"/>
              </a:rPr>
              <a:t>Le comité de travail  est formé de </a:t>
            </a:r>
            <a:r>
              <a:rPr lang="fr-CA" sz="3100" dirty="0" smtClean="0">
                <a:solidFill>
                  <a:schemeClr val="tx1"/>
                </a:solidFill>
                <a:latin typeface="Times New Roman" panose="02020603050405020304" pitchFamily="18" charset="0"/>
                <a:cs typeface="Times New Roman" panose="02020603050405020304" pitchFamily="18" charset="0"/>
              </a:rPr>
              <a:t>quatre (4) </a:t>
            </a:r>
            <a:r>
              <a:rPr lang="fr-CA" sz="3100" dirty="0">
                <a:solidFill>
                  <a:schemeClr val="tx1"/>
                </a:solidFill>
                <a:latin typeface="Times New Roman" panose="02020603050405020304" pitchFamily="18" charset="0"/>
                <a:cs typeface="Times New Roman" panose="02020603050405020304" pitchFamily="18" charset="0"/>
              </a:rPr>
              <a:t>personnes, dont </a:t>
            </a:r>
            <a:r>
              <a:rPr lang="fr-CA" sz="3100" dirty="0" smtClean="0">
                <a:solidFill>
                  <a:schemeClr val="tx1"/>
                </a:solidFill>
                <a:latin typeface="Times New Roman" panose="02020603050405020304" pitchFamily="18" charset="0"/>
                <a:cs typeface="Times New Roman" panose="02020603050405020304" pitchFamily="18" charset="0"/>
              </a:rPr>
              <a:t>le Chef familial Jean Sioui est le président. </a:t>
            </a:r>
            <a:r>
              <a:rPr lang="fr-CA" sz="3100" dirty="0">
                <a:solidFill>
                  <a:schemeClr val="tx1"/>
                </a:solidFill>
                <a:latin typeface="Times New Roman" panose="02020603050405020304" pitchFamily="18" charset="0"/>
                <a:cs typeface="Times New Roman" panose="02020603050405020304" pitchFamily="18" charset="0"/>
              </a:rPr>
              <a:t>Une équipe de soutien technique facilite le travail. </a:t>
            </a:r>
            <a:r>
              <a:rPr lang="fr-CA" sz="3100" dirty="0" smtClean="0">
                <a:solidFill>
                  <a:schemeClr val="tx1"/>
                </a:solidFill>
                <a:latin typeface="Times New Roman" panose="02020603050405020304" pitchFamily="18" charset="0"/>
                <a:cs typeface="Times New Roman" panose="02020603050405020304" pitchFamily="18" charset="0"/>
              </a:rPr>
              <a:t> </a:t>
            </a:r>
            <a:endParaRPr lang="fr-CA" sz="3100" dirty="0">
              <a:solidFill>
                <a:schemeClr val="tx1"/>
              </a:solidFill>
              <a:latin typeface="Times New Roman" panose="02020603050405020304" pitchFamily="18" charset="0"/>
              <a:cs typeface="Times New Roman" panose="02020603050405020304" pitchFamily="18" charset="0"/>
            </a:endParaRPr>
          </a:p>
          <a:p>
            <a:endParaRPr lang="fr-CA" sz="31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2012625"/>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400594"/>
            <a:ext cx="8596668" cy="792480"/>
          </a:xfrm>
        </p:spPr>
        <p:txBody>
          <a:bodyPr>
            <a:normAutofit/>
          </a:bodyPr>
          <a:lstStyle/>
          <a:p>
            <a:r>
              <a:rPr lang="fr-CA" sz="3200" dirty="0" smtClean="0">
                <a:latin typeface="Times New Roman" panose="02020603050405020304" pitchFamily="18" charset="0"/>
                <a:cs typeface="Times New Roman" panose="02020603050405020304" pitchFamily="18" charset="0"/>
              </a:rPr>
              <a:t>Composition du comité</a:t>
            </a:r>
            <a:endParaRPr lang="fr-CA" sz="3200" dirty="0">
              <a:latin typeface="Times New Roman" panose="02020603050405020304" pitchFamily="18" charset="0"/>
              <a:cs typeface="Times New Roman" panose="02020603050405020304" pitchFamily="18" charset="0"/>
            </a:endParaRPr>
          </a:p>
        </p:txBody>
      </p:sp>
      <p:graphicFrame>
        <p:nvGraphicFramePr>
          <p:cNvPr id="6" name="Espace réservé du contenu 5"/>
          <p:cNvGraphicFramePr>
            <a:graphicFrameLocks noGrp="1"/>
          </p:cNvGraphicFramePr>
          <p:nvPr>
            <p:ph idx="1"/>
            <p:extLst>
              <p:ext uri="{D42A27DB-BD31-4B8C-83A1-F6EECF244321}">
                <p14:modId xmlns:p14="http://schemas.microsoft.com/office/powerpoint/2010/main" val="3920059195"/>
              </p:ext>
            </p:extLst>
          </p:nvPr>
        </p:nvGraphicFramePr>
        <p:xfrm>
          <a:off x="756239" y="1283493"/>
          <a:ext cx="9763715" cy="4674975"/>
        </p:xfrm>
        <a:graphic>
          <a:graphicData uri="http://schemas.openxmlformats.org/drawingml/2006/table">
            <a:tbl>
              <a:tblPr firstRow="1" bandRow="1">
                <a:tableStyleId>{5C22544A-7EE6-4342-B048-85BDC9FD1C3A}</a:tableStyleId>
              </a:tblPr>
              <a:tblGrid>
                <a:gridCol w="4290818">
                  <a:extLst>
                    <a:ext uri="{9D8B030D-6E8A-4147-A177-3AD203B41FA5}">
                      <a16:colId xmlns:a16="http://schemas.microsoft.com/office/drawing/2014/main" val="4162105267"/>
                    </a:ext>
                  </a:extLst>
                </a:gridCol>
                <a:gridCol w="5472897">
                  <a:extLst>
                    <a:ext uri="{9D8B030D-6E8A-4147-A177-3AD203B41FA5}">
                      <a16:colId xmlns:a16="http://schemas.microsoft.com/office/drawing/2014/main" val="3819711447"/>
                    </a:ext>
                  </a:extLst>
                </a:gridCol>
              </a:tblGrid>
              <a:tr h="430437">
                <a:tc>
                  <a:txBody>
                    <a:bodyPr/>
                    <a:lstStyle/>
                    <a:p>
                      <a:r>
                        <a:rPr lang="fr-CA" sz="3200" dirty="0" smtClean="0">
                          <a:solidFill>
                            <a:schemeClr val="tx1"/>
                          </a:solidFill>
                          <a:latin typeface="Times New Roman" panose="02020603050405020304" pitchFamily="18" charset="0"/>
                          <a:cs typeface="Times New Roman" panose="02020603050405020304" pitchFamily="18" charset="0"/>
                        </a:rPr>
                        <a:t>Nom</a:t>
                      </a:r>
                      <a:endParaRPr lang="fr-CA" sz="3200" dirty="0">
                        <a:solidFill>
                          <a:schemeClr val="tx1"/>
                        </a:solidFill>
                        <a:latin typeface="Times New Roman" panose="02020603050405020304" pitchFamily="18" charset="0"/>
                        <a:cs typeface="Times New Roman" panose="02020603050405020304" pitchFamily="18" charset="0"/>
                      </a:endParaRPr>
                    </a:p>
                  </a:txBody>
                  <a:tcPr/>
                </a:tc>
                <a:tc>
                  <a:txBody>
                    <a:bodyPr/>
                    <a:lstStyle/>
                    <a:p>
                      <a:r>
                        <a:rPr lang="fr-CA" sz="3200" dirty="0" smtClean="0">
                          <a:solidFill>
                            <a:schemeClr val="tx1"/>
                          </a:solidFill>
                          <a:latin typeface="Times New Roman" panose="02020603050405020304" pitchFamily="18" charset="0"/>
                          <a:cs typeface="Times New Roman" panose="02020603050405020304" pitchFamily="18" charset="0"/>
                        </a:rPr>
                        <a:t>Poste</a:t>
                      </a:r>
                      <a:endParaRPr lang="fr-CA" sz="3200" dirty="0">
                        <a:solidFill>
                          <a:schemeClr val="tx1"/>
                        </a:solidFill>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794368392"/>
                  </a:ext>
                </a:extLst>
              </a:tr>
              <a:tr h="430437">
                <a:tc>
                  <a:txBody>
                    <a:bodyPr/>
                    <a:lstStyle/>
                    <a:p>
                      <a:pPr algn="just"/>
                      <a:r>
                        <a:rPr lang="fr-CA" dirty="0" smtClean="0">
                          <a:latin typeface="Times New Roman" panose="02020603050405020304" pitchFamily="18" charset="0"/>
                          <a:cs typeface="Times New Roman" panose="02020603050405020304" pitchFamily="18" charset="0"/>
                        </a:rPr>
                        <a:t>Jean Sioui</a:t>
                      </a:r>
                      <a:endParaRPr lang="fr-CA" dirty="0">
                        <a:latin typeface="Times New Roman" panose="02020603050405020304" pitchFamily="18" charset="0"/>
                        <a:cs typeface="Times New Roman" panose="02020603050405020304" pitchFamily="18" charset="0"/>
                      </a:endParaRPr>
                    </a:p>
                  </a:txBody>
                  <a:tcPr/>
                </a:tc>
                <a:tc>
                  <a:txBody>
                    <a:bodyPr/>
                    <a:lstStyle/>
                    <a:p>
                      <a:pPr algn="just"/>
                      <a:r>
                        <a:rPr lang="fr-CA" dirty="0" smtClean="0">
                          <a:latin typeface="Times New Roman" panose="02020603050405020304" pitchFamily="18" charset="0"/>
                          <a:cs typeface="Times New Roman" panose="02020603050405020304" pitchFamily="18" charset="0"/>
                        </a:rPr>
                        <a:t>Chef familial et président du comité</a:t>
                      </a:r>
                      <a:endParaRPr lang="fr-CA"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2264775660"/>
                  </a:ext>
                </a:extLst>
              </a:tr>
              <a:tr h="430437">
                <a:tc>
                  <a:txBody>
                    <a:bodyPr/>
                    <a:lstStyle/>
                    <a:p>
                      <a:pPr algn="just"/>
                      <a:r>
                        <a:rPr lang="fr-CA" dirty="0" smtClean="0">
                          <a:latin typeface="Times New Roman" panose="02020603050405020304" pitchFamily="18" charset="0"/>
                          <a:cs typeface="Times New Roman" panose="02020603050405020304" pitchFamily="18" charset="0"/>
                        </a:rPr>
                        <a:t>Line Gros-louis</a:t>
                      </a:r>
                      <a:endParaRPr lang="fr-CA" dirty="0">
                        <a:latin typeface="Times New Roman" panose="02020603050405020304" pitchFamily="18" charset="0"/>
                        <a:cs typeface="Times New Roman" panose="02020603050405020304" pitchFamily="18" charset="0"/>
                      </a:endParaRPr>
                    </a:p>
                  </a:txBody>
                  <a:tcPr/>
                </a:tc>
                <a:tc>
                  <a:txBody>
                    <a:bodyPr/>
                    <a:lstStyle/>
                    <a:p>
                      <a:pPr algn="just"/>
                      <a:r>
                        <a:rPr lang="fr-CA" dirty="0" smtClean="0">
                          <a:latin typeface="Times New Roman" panose="02020603050405020304" pitchFamily="18" charset="0"/>
                          <a:cs typeface="Times New Roman" panose="02020603050405020304" pitchFamily="18" charset="0"/>
                        </a:rPr>
                        <a:t>Chef familial  et membre du comité</a:t>
                      </a:r>
                      <a:endParaRPr lang="fr-CA"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04855145"/>
                  </a:ext>
                </a:extLst>
              </a:tr>
              <a:tr h="430437">
                <a:tc>
                  <a:txBody>
                    <a:bodyPr/>
                    <a:lstStyle/>
                    <a:p>
                      <a:pPr algn="just"/>
                      <a:r>
                        <a:rPr lang="fr-CA" dirty="0" smtClean="0">
                          <a:latin typeface="Times New Roman" panose="02020603050405020304" pitchFamily="18" charset="0"/>
                          <a:cs typeface="Times New Roman" panose="02020603050405020304" pitchFamily="18" charset="0"/>
                        </a:rPr>
                        <a:t>Richard Jr Picard</a:t>
                      </a:r>
                      <a:endParaRPr lang="fr-CA" dirty="0">
                        <a:latin typeface="Times New Roman" panose="02020603050405020304" pitchFamily="18" charset="0"/>
                        <a:cs typeface="Times New Roman" panose="02020603050405020304" pitchFamily="18" charset="0"/>
                      </a:endParaRPr>
                    </a:p>
                  </a:txBody>
                  <a:tcPr/>
                </a:tc>
                <a:tc>
                  <a:txBody>
                    <a:bodyPr/>
                    <a:lstStyle/>
                    <a:p>
                      <a:pPr algn="just"/>
                      <a:r>
                        <a:rPr lang="fr-CA" dirty="0" smtClean="0">
                          <a:latin typeface="Times New Roman" panose="02020603050405020304" pitchFamily="18" charset="0"/>
                          <a:cs typeface="Times New Roman" panose="02020603050405020304" pitchFamily="18" charset="0"/>
                        </a:rPr>
                        <a:t>Chef familial et membre du comité</a:t>
                      </a:r>
                      <a:endParaRPr lang="fr-CA"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3132317822"/>
                  </a:ext>
                </a:extLst>
              </a:tr>
              <a:tr h="503676">
                <a:tc>
                  <a:txBody>
                    <a:bodyPr/>
                    <a:lstStyle/>
                    <a:p>
                      <a:pPr algn="just"/>
                      <a:r>
                        <a:rPr lang="fr-CA" dirty="0" smtClean="0">
                          <a:latin typeface="Times New Roman" panose="02020603050405020304" pitchFamily="18" charset="0"/>
                          <a:cs typeface="Times New Roman" panose="02020603050405020304" pitchFamily="18" charset="0"/>
                        </a:rPr>
                        <a:t>Raymond</a:t>
                      </a:r>
                      <a:r>
                        <a:rPr lang="fr-CA" baseline="0" dirty="0" smtClean="0">
                          <a:latin typeface="Times New Roman" panose="02020603050405020304" pitchFamily="18" charset="0"/>
                          <a:cs typeface="Times New Roman" panose="02020603050405020304" pitchFamily="18" charset="0"/>
                        </a:rPr>
                        <a:t> Gros-Louis</a:t>
                      </a:r>
                      <a:endParaRPr lang="fr-CA" dirty="0">
                        <a:latin typeface="Times New Roman" panose="02020603050405020304" pitchFamily="18" charset="0"/>
                        <a:cs typeface="Times New Roman" panose="02020603050405020304" pitchFamily="18" charset="0"/>
                      </a:endParaRPr>
                    </a:p>
                  </a:txBody>
                  <a:tcPr/>
                </a:tc>
                <a:tc>
                  <a:txBody>
                    <a:bodyPr/>
                    <a:lstStyle/>
                    <a:p>
                      <a:pPr algn="just"/>
                      <a:r>
                        <a:rPr lang="fr-CA" dirty="0" smtClean="0">
                          <a:latin typeface="Times New Roman" panose="02020603050405020304" pitchFamily="18" charset="0"/>
                          <a:cs typeface="Times New Roman" panose="02020603050405020304" pitchFamily="18" charset="0"/>
                        </a:rPr>
                        <a:t>Représentant</a:t>
                      </a:r>
                      <a:r>
                        <a:rPr lang="fr-CA" baseline="0" dirty="0" smtClean="0">
                          <a:latin typeface="Times New Roman" panose="02020603050405020304" pitchFamily="18" charset="0"/>
                          <a:cs typeface="Times New Roman" panose="02020603050405020304" pitchFamily="18" charset="0"/>
                        </a:rPr>
                        <a:t> du cercle des sages et membre du comité</a:t>
                      </a:r>
                      <a:endParaRPr lang="fr-CA"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85453871"/>
                  </a:ext>
                </a:extLst>
              </a:tr>
              <a:tr h="430437">
                <a:tc>
                  <a:txBody>
                    <a:bodyPr/>
                    <a:lstStyle/>
                    <a:p>
                      <a:pPr algn="just"/>
                      <a:r>
                        <a:rPr lang="fr-CA" sz="3200" b="1" dirty="0" smtClean="0">
                          <a:latin typeface="Times New Roman" panose="02020603050405020304" pitchFamily="18" charset="0"/>
                          <a:cs typeface="Times New Roman" panose="02020603050405020304" pitchFamily="18" charset="0"/>
                        </a:rPr>
                        <a:t>Soutien technique</a:t>
                      </a:r>
                      <a:endParaRPr lang="fr-CA" sz="3200" b="1" dirty="0">
                        <a:latin typeface="Times New Roman" panose="02020603050405020304" pitchFamily="18" charset="0"/>
                        <a:cs typeface="Times New Roman" panose="02020603050405020304" pitchFamily="18" charset="0"/>
                      </a:endParaRPr>
                    </a:p>
                  </a:txBody>
                  <a:tcPr/>
                </a:tc>
                <a:tc>
                  <a:txBody>
                    <a:bodyPr/>
                    <a:lstStyle/>
                    <a:p>
                      <a:pPr algn="just"/>
                      <a:endParaRPr lang="fr-CA" sz="32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173609450"/>
                  </a:ext>
                </a:extLst>
              </a:tr>
              <a:tr h="430437">
                <a:tc>
                  <a:txBody>
                    <a:bodyPr/>
                    <a:lstStyle/>
                    <a:p>
                      <a:pPr algn="just"/>
                      <a:r>
                        <a:rPr lang="fr-CA" dirty="0" smtClean="0">
                          <a:latin typeface="Times New Roman" panose="02020603050405020304" pitchFamily="18" charset="0"/>
                          <a:cs typeface="Times New Roman" panose="02020603050405020304" pitchFamily="18" charset="0"/>
                        </a:rPr>
                        <a:t>Simon Picard</a:t>
                      </a:r>
                      <a:endParaRPr lang="fr-CA" dirty="0">
                        <a:latin typeface="Times New Roman" panose="02020603050405020304" pitchFamily="18" charset="0"/>
                        <a:cs typeface="Times New Roman" panose="02020603050405020304" pitchFamily="18" charset="0"/>
                      </a:endParaRPr>
                    </a:p>
                  </a:txBody>
                  <a:tcPr/>
                </a:tc>
                <a:tc>
                  <a:txBody>
                    <a:bodyPr/>
                    <a:lstStyle/>
                    <a:p>
                      <a:pPr algn="just"/>
                      <a:r>
                        <a:rPr lang="fr-CA" dirty="0" smtClean="0">
                          <a:latin typeface="Times New Roman" panose="02020603050405020304" pitchFamily="18" charset="0"/>
                          <a:cs typeface="Times New Roman" panose="02020603050405020304" pitchFamily="18" charset="0"/>
                        </a:rPr>
                        <a:t>Directeur services juridiques</a:t>
                      </a:r>
                      <a:endParaRPr lang="fr-CA"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470268679"/>
                  </a:ext>
                </a:extLst>
              </a:tr>
              <a:tr h="430437">
                <a:tc>
                  <a:txBody>
                    <a:bodyPr/>
                    <a:lstStyle/>
                    <a:p>
                      <a:pPr algn="just"/>
                      <a:r>
                        <a:rPr lang="fr-CA" dirty="0" smtClean="0">
                          <a:latin typeface="Times New Roman" panose="02020603050405020304" pitchFamily="18" charset="0"/>
                          <a:cs typeface="Times New Roman" panose="02020603050405020304" pitchFamily="18" charset="0"/>
                        </a:rPr>
                        <a:t>Jasmine Paul</a:t>
                      </a:r>
                      <a:endParaRPr lang="fr-CA" dirty="0">
                        <a:latin typeface="Times New Roman" panose="02020603050405020304" pitchFamily="18" charset="0"/>
                        <a:cs typeface="Times New Roman" panose="02020603050405020304" pitchFamily="18" charset="0"/>
                      </a:endParaRPr>
                    </a:p>
                  </a:txBody>
                  <a:tcPr/>
                </a:tc>
                <a:tc>
                  <a:txBody>
                    <a:bodyPr/>
                    <a:lstStyle/>
                    <a:p>
                      <a:pPr algn="just"/>
                      <a:r>
                        <a:rPr lang="fr-CA" dirty="0" smtClean="0">
                          <a:latin typeface="Times New Roman" panose="02020603050405020304" pitchFamily="18" charset="0"/>
                          <a:cs typeface="Times New Roman" panose="02020603050405020304" pitchFamily="18" charset="0"/>
                        </a:rPr>
                        <a:t>Agente démographique</a:t>
                      </a:r>
                      <a:endParaRPr lang="fr-CA"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522140224"/>
                  </a:ext>
                </a:extLst>
              </a:tr>
              <a:tr h="430437">
                <a:tc>
                  <a:txBody>
                    <a:bodyPr/>
                    <a:lstStyle/>
                    <a:p>
                      <a:pPr algn="just"/>
                      <a:r>
                        <a:rPr lang="fr-CA" dirty="0" smtClean="0">
                          <a:latin typeface="Times New Roman" panose="02020603050405020304" pitchFamily="18" charset="0"/>
                          <a:cs typeface="Times New Roman" panose="02020603050405020304" pitchFamily="18" charset="0"/>
                        </a:rPr>
                        <a:t>Johanne Couture</a:t>
                      </a:r>
                      <a:endParaRPr lang="fr-CA" dirty="0">
                        <a:latin typeface="Times New Roman" panose="02020603050405020304" pitchFamily="18" charset="0"/>
                        <a:cs typeface="Times New Roman" panose="02020603050405020304" pitchFamily="18" charset="0"/>
                      </a:endParaRPr>
                    </a:p>
                  </a:txBody>
                  <a:tcPr/>
                </a:tc>
                <a:tc>
                  <a:txBody>
                    <a:bodyPr/>
                    <a:lstStyle/>
                    <a:p>
                      <a:pPr algn="just"/>
                      <a:r>
                        <a:rPr lang="fr-CA" dirty="0" smtClean="0">
                          <a:latin typeface="Times New Roman" panose="02020603050405020304" pitchFamily="18" charset="0"/>
                          <a:cs typeface="Times New Roman" panose="02020603050405020304" pitchFamily="18" charset="0"/>
                        </a:rPr>
                        <a:t>Secrétaire</a:t>
                      </a:r>
                      <a:endParaRPr lang="fr-CA"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9456090"/>
                  </a:ext>
                </a:extLst>
              </a:tr>
              <a:tr h="430437">
                <a:tc>
                  <a:txBody>
                    <a:bodyPr/>
                    <a:lstStyle/>
                    <a:p>
                      <a:pPr algn="just"/>
                      <a:r>
                        <a:rPr lang="fr-CA" dirty="0" smtClean="0">
                          <a:latin typeface="Times New Roman" panose="02020603050405020304" pitchFamily="18" charset="0"/>
                          <a:cs typeface="Times New Roman" panose="02020603050405020304" pitchFamily="18" charset="0"/>
                        </a:rPr>
                        <a:t>Anne Legagneur</a:t>
                      </a:r>
                      <a:endParaRPr lang="fr-CA" dirty="0">
                        <a:latin typeface="Times New Roman" panose="02020603050405020304" pitchFamily="18" charset="0"/>
                        <a:cs typeface="Times New Roman" panose="02020603050405020304" pitchFamily="18" charset="0"/>
                      </a:endParaRPr>
                    </a:p>
                  </a:txBody>
                  <a:tcPr/>
                </a:tc>
                <a:tc>
                  <a:txBody>
                    <a:bodyPr/>
                    <a:lstStyle/>
                    <a:p>
                      <a:pPr algn="just"/>
                      <a:r>
                        <a:rPr lang="fr-CA" dirty="0" smtClean="0">
                          <a:latin typeface="Times New Roman" panose="02020603050405020304" pitchFamily="18" charset="0"/>
                          <a:cs typeface="Times New Roman" panose="02020603050405020304" pitchFamily="18" charset="0"/>
                        </a:rPr>
                        <a:t>Coordonnatrice de</a:t>
                      </a:r>
                      <a:r>
                        <a:rPr lang="fr-CA" baseline="0" dirty="0" smtClean="0">
                          <a:latin typeface="Times New Roman" panose="02020603050405020304" pitchFamily="18" charset="0"/>
                          <a:cs typeface="Times New Roman" panose="02020603050405020304" pitchFamily="18" charset="0"/>
                        </a:rPr>
                        <a:t> projet</a:t>
                      </a:r>
                      <a:endParaRPr lang="fr-CA"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961511653"/>
                  </a:ext>
                </a:extLst>
              </a:tr>
            </a:tbl>
          </a:graphicData>
        </a:graphic>
      </p:graphicFrame>
    </p:spTree>
    <p:extLst>
      <p:ext uri="{BB962C8B-B14F-4D97-AF65-F5344CB8AC3E}">
        <p14:creationId xmlns:p14="http://schemas.microsoft.com/office/powerpoint/2010/main" val="1739373580"/>
      </p:ext>
    </p:extLst>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4" y="609600"/>
            <a:ext cx="8596668" cy="1004047"/>
          </a:xfrm>
        </p:spPr>
        <p:txBody>
          <a:bodyPr>
            <a:normAutofit/>
          </a:bodyPr>
          <a:lstStyle/>
          <a:p>
            <a:r>
              <a:rPr lang="fr-CA" sz="3200" dirty="0" smtClean="0">
                <a:latin typeface="Times New Roman" panose="02020603050405020304" pitchFamily="18" charset="0"/>
                <a:cs typeface="Times New Roman" panose="02020603050405020304" pitchFamily="18" charset="0"/>
              </a:rPr>
              <a:t>Le mandat du comité</a:t>
            </a:r>
            <a:endParaRPr lang="fr-CA" sz="3200" dirty="0">
              <a:latin typeface="Times New Roman" panose="02020603050405020304" pitchFamily="18" charset="0"/>
              <a:cs typeface="Times New Roman" panose="02020603050405020304" pitchFamily="18" charset="0"/>
            </a:endParaRPr>
          </a:p>
        </p:txBody>
      </p:sp>
      <p:sp>
        <p:nvSpPr>
          <p:cNvPr id="3" name="Espace réservé du contenu 2"/>
          <p:cNvSpPr>
            <a:spLocks noGrp="1"/>
          </p:cNvSpPr>
          <p:nvPr>
            <p:ph idx="1"/>
          </p:nvPr>
        </p:nvSpPr>
        <p:spPr>
          <a:xfrm>
            <a:off x="339635" y="1422315"/>
            <a:ext cx="11025052" cy="5311588"/>
          </a:xfrm>
        </p:spPr>
        <p:txBody>
          <a:bodyPr>
            <a:noAutofit/>
          </a:bodyPr>
          <a:lstStyle/>
          <a:p>
            <a:pPr algn="just">
              <a:lnSpc>
                <a:spcPct val="120000"/>
              </a:lnSpc>
            </a:pPr>
            <a:r>
              <a:rPr lang="fr-CA" sz="1800" dirty="0" smtClean="0">
                <a:latin typeface="Times New Roman" panose="02020603050405020304" pitchFamily="18" charset="0"/>
                <a:cs typeface="Times New Roman" panose="02020603050405020304" pitchFamily="18" charset="0"/>
              </a:rPr>
              <a:t>Établir </a:t>
            </a:r>
            <a:r>
              <a:rPr lang="fr-CA" sz="1800" dirty="0">
                <a:latin typeface="Times New Roman" panose="02020603050405020304" pitchFamily="18" charset="0"/>
                <a:cs typeface="Times New Roman" panose="02020603050405020304" pitchFamily="18" charset="0"/>
              </a:rPr>
              <a:t>un échéancier visant l'adoption du Code de citoyenneté </a:t>
            </a:r>
            <a:r>
              <a:rPr lang="fr-CA" sz="1800" dirty="0" smtClean="0">
                <a:latin typeface="Times New Roman" panose="02020603050405020304" pitchFamily="18" charset="0"/>
                <a:cs typeface="Times New Roman" panose="02020603050405020304" pitchFamily="18" charset="0"/>
              </a:rPr>
              <a:t>huronne-</a:t>
            </a:r>
            <a:r>
              <a:rPr lang="fr-CA" sz="1800" dirty="0" err="1" smtClean="0">
                <a:latin typeface="Times New Roman" panose="02020603050405020304" pitchFamily="18" charset="0"/>
                <a:cs typeface="Times New Roman" panose="02020603050405020304" pitchFamily="18" charset="0"/>
              </a:rPr>
              <a:t>wendat</a:t>
            </a:r>
            <a:r>
              <a:rPr lang="fr-CA" sz="1800" dirty="0" smtClean="0">
                <a:latin typeface="Times New Roman" panose="02020603050405020304" pitchFamily="18" charset="0"/>
                <a:cs typeface="Times New Roman" panose="02020603050405020304" pitchFamily="18" charset="0"/>
              </a:rPr>
              <a:t>; </a:t>
            </a:r>
          </a:p>
          <a:p>
            <a:pPr algn="just">
              <a:lnSpc>
                <a:spcPct val="120000"/>
              </a:lnSpc>
            </a:pPr>
            <a:r>
              <a:rPr lang="fr-CA" sz="1800" dirty="0" smtClean="0">
                <a:latin typeface="Times New Roman" panose="02020603050405020304" pitchFamily="18" charset="0"/>
                <a:cs typeface="Times New Roman" panose="02020603050405020304" pitchFamily="18" charset="0"/>
              </a:rPr>
              <a:t>Planifier, organiser </a:t>
            </a:r>
            <a:r>
              <a:rPr lang="fr-CA" sz="1800" dirty="0">
                <a:latin typeface="Times New Roman" panose="02020603050405020304" pitchFamily="18" charset="0"/>
                <a:cs typeface="Times New Roman" panose="02020603050405020304" pitchFamily="18" charset="0"/>
              </a:rPr>
              <a:t>et </a:t>
            </a:r>
            <a:r>
              <a:rPr lang="fr-CA" sz="1800" dirty="0" smtClean="0">
                <a:latin typeface="Times New Roman" panose="02020603050405020304" pitchFamily="18" charset="0"/>
                <a:cs typeface="Times New Roman" panose="02020603050405020304" pitchFamily="18" charset="0"/>
              </a:rPr>
              <a:t>effectuer des consultations publiques </a:t>
            </a:r>
            <a:r>
              <a:rPr lang="fr-CA" sz="1800" dirty="0">
                <a:latin typeface="Times New Roman" panose="02020603050405020304" pitchFamily="18" charset="0"/>
                <a:cs typeface="Times New Roman" panose="02020603050405020304" pitchFamily="18" charset="0"/>
              </a:rPr>
              <a:t>des membres de la Nation sur et hors </a:t>
            </a:r>
            <a:r>
              <a:rPr lang="fr-CA" sz="1800" dirty="0" smtClean="0">
                <a:latin typeface="Times New Roman" panose="02020603050405020304" pitchFamily="18" charset="0"/>
                <a:cs typeface="Times New Roman" panose="02020603050405020304" pitchFamily="18" charset="0"/>
              </a:rPr>
              <a:t>réserve; </a:t>
            </a:r>
          </a:p>
          <a:p>
            <a:pPr algn="just">
              <a:lnSpc>
                <a:spcPct val="120000"/>
              </a:lnSpc>
            </a:pPr>
            <a:r>
              <a:rPr lang="fr-CA" sz="1800" dirty="0">
                <a:latin typeface="Times New Roman" panose="02020603050405020304" pitchFamily="18" charset="0"/>
                <a:cs typeface="Times New Roman" panose="02020603050405020304" pitchFamily="18" charset="0"/>
              </a:rPr>
              <a:t>Rencontrer les différents </a:t>
            </a:r>
            <a:r>
              <a:rPr lang="fr-CA" sz="1800" dirty="0" smtClean="0">
                <a:latin typeface="Times New Roman" panose="02020603050405020304" pitchFamily="18" charset="0"/>
                <a:cs typeface="Times New Roman" panose="02020603050405020304" pitchFamily="18" charset="0"/>
              </a:rPr>
              <a:t>cercles familiaux </a:t>
            </a:r>
            <a:r>
              <a:rPr lang="fr-CA" sz="1800" dirty="0">
                <a:latin typeface="Times New Roman" panose="02020603050405020304" pitchFamily="18" charset="0"/>
                <a:cs typeface="Times New Roman" panose="02020603050405020304" pitchFamily="18" charset="0"/>
              </a:rPr>
              <a:t>pour discuter des enjeux</a:t>
            </a:r>
          </a:p>
          <a:p>
            <a:pPr algn="just">
              <a:lnSpc>
                <a:spcPct val="120000"/>
              </a:lnSpc>
            </a:pPr>
            <a:r>
              <a:rPr lang="fr-CA" sz="1800" dirty="0" smtClean="0">
                <a:latin typeface="Times New Roman" panose="02020603050405020304" pitchFamily="18" charset="0"/>
                <a:cs typeface="Times New Roman" panose="02020603050405020304" pitchFamily="18" charset="0"/>
              </a:rPr>
              <a:t>Tenir </a:t>
            </a:r>
            <a:r>
              <a:rPr lang="fr-CA" sz="1800" dirty="0">
                <a:latin typeface="Times New Roman" panose="02020603050405020304" pitchFamily="18" charset="0"/>
                <a:cs typeface="Times New Roman" panose="02020603050405020304" pitchFamily="18" charset="0"/>
              </a:rPr>
              <a:t>informés les membres de la Nation tout au long </a:t>
            </a:r>
            <a:r>
              <a:rPr lang="fr-CA" sz="1800" dirty="0" smtClean="0">
                <a:latin typeface="Times New Roman" panose="02020603050405020304" pitchFamily="18" charset="0"/>
                <a:cs typeface="Times New Roman" panose="02020603050405020304" pitchFamily="18" charset="0"/>
              </a:rPr>
              <a:t>des consultations publiques; </a:t>
            </a:r>
          </a:p>
          <a:p>
            <a:pPr algn="just">
              <a:lnSpc>
                <a:spcPct val="160000"/>
              </a:lnSpc>
            </a:pPr>
            <a:r>
              <a:rPr lang="fr-CA" sz="1800" dirty="0">
                <a:latin typeface="Times New Roman" panose="02020603050405020304" pitchFamily="18" charset="0"/>
                <a:cs typeface="Times New Roman" panose="02020603050405020304" pitchFamily="18" charset="0"/>
              </a:rPr>
              <a:t>Favoriser un débat ouvert des membres concernant l'ensemble des enjeux de la Nation en matière de citoyenneté;</a:t>
            </a:r>
          </a:p>
          <a:p>
            <a:pPr algn="just">
              <a:lnSpc>
                <a:spcPct val="160000"/>
              </a:lnSpc>
            </a:pPr>
            <a:r>
              <a:rPr lang="fr-CA" sz="1800" dirty="0">
                <a:latin typeface="Times New Roman" panose="02020603050405020304" pitchFamily="18" charset="0"/>
                <a:cs typeface="Times New Roman" panose="02020603050405020304" pitchFamily="18" charset="0"/>
              </a:rPr>
              <a:t>Fournir toute l'information permettant aux membres de la Nation huronne-</a:t>
            </a:r>
            <a:r>
              <a:rPr lang="fr-CA" sz="1800" dirty="0" err="1">
                <a:latin typeface="Times New Roman" panose="02020603050405020304" pitchFamily="18" charset="0"/>
                <a:cs typeface="Times New Roman" panose="02020603050405020304" pitchFamily="18" charset="0"/>
              </a:rPr>
              <a:t>wendat</a:t>
            </a:r>
            <a:r>
              <a:rPr lang="fr-CA" sz="1800" dirty="0">
                <a:latin typeface="Times New Roman" panose="02020603050405020304" pitchFamily="18" charset="0"/>
                <a:cs typeface="Times New Roman" panose="02020603050405020304" pitchFamily="18" charset="0"/>
              </a:rPr>
              <a:t> de faire un choix éclairé lors du référendum;</a:t>
            </a:r>
          </a:p>
          <a:p>
            <a:pPr algn="just">
              <a:lnSpc>
                <a:spcPct val="120000"/>
              </a:lnSpc>
            </a:pPr>
            <a:r>
              <a:rPr lang="fr-CA" sz="1800" dirty="0" smtClean="0">
                <a:latin typeface="Times New Roman" panose="02020603050405020304" pitchFamily="18" charset="0"/>
                <a:cs typeface="Times New Roman" panose="02020603050405020304" pitchFamily="18" charset="0"/>
              </a:rPr>
              <a:t>Suite </a:t>
            </a:r>
            <a:r>
              <a:rPr lang="fr-CA" sz="1800" dirty="0">
                <a:latin typeface="Times New Roman" panose="02020603050405020304" pitchFamily="18" charset="0"/>
                <a:cs typeface="Times New Roman" panose="02020603050405020304" pitchFamily="18" charset="0"/>
              </a:rPr>
              <a:t>à ses consultations, faire rapport au Conseil et lui proposer un projet de Code de </a:t>
            </a:r>
            <a:r>
              <a:rPr lang="fr-CA" sz="1800" dirty="0" smtClean="0">
                <a:latin typeface="Times New Roman" panose="02020603050405020304" pitchFamily="18" charset="0"/>
                <a:cs typeface="Times New Roman" panose="02020603050405020304" pitchFamily="18" charset="0"/>
              </a:rPr>
              <a:t>citoyenneté;</a:t>
            </a:r>
          </a:p>
          <a:p>
            <a:pPr algn="just">
              <a:lnSpc>
                <a:spcPct val="170000"/>
              </a:lnSpc>
            </a:pPr>
            <a:r>
              <a:rPr lang="fr-CA" sz="1800" dirty="0" smtClean="0">
                <a:latin typeface="Times New Roman" panose="02020603050405020304" pitchFamily="18" charset="0"/>
                <a:cs typeface="Times New Roman" panose="02020603050405020304" pitchFamily="18" charset="0"/>
              </a:rPr>
              <a:t>Voir à la tenue d’un référendum nécessaire </a:t>
            </a:r>
            <a:r>
              <a:rPr lang="fr-CA" sz="1800" dirty="0">
                <a:latin typeface="Times New Roman" panose="02020603050405020304" pitchFamily="18" charset="0"/>
                <a:cs typeface="Times New Roman" panose="02020603050405020304" pitchFamily="18" charset="0"/>
              </a:rPr>
              <a:t>à l'adoption du Code de </a:t>
            </a:r>
            <a:r>
              <a:rPr lang="fr-CA" sz="1800" dirty="0" smtClean="0">
                <a:latin typeface="Times New Roman" panose="02020603050405020304" pitchFamily="18" charset="0"/>
                <a:cs typeface="Times New Roman" panose="02020603050405020304" pitchFamily="18" charset="0"/>
              </a:rPr>
              <a:t>citoyenneté;</a:t>
            </a:r>
          </a:p>
          <a:p>
            <a:pPr algn="just">
              <a:lnSpc>
                <a:spcPct val="170000"/>
              </a:lnSpc>
            </a:pPr>
            <a:r>
              <a:rPr lang="fr-CA" sz="1800" dirty="0" smtClean="0">
                <a:latin typeface="Times New Roman" panose="02020603050405020304" pitchFamily="18" charset="0"/>
                <a:cs typeface="Times New Roman" panose="02020603050405020304" pitchFamily="18" charset="0"/>
              </a:rPr>
              <a:t>S'assurer </a:t>
            </a:r>
            <a:r>
              <a:rPr lang="fr-CA" sz="1800" dirty="0">
                <a:latin typeface="Times New Roman" panose="02020603050405020304" pitchFamily="18" charset="0"/>
                <a:cs typeface="Times New Roman" panose="02020603050405020304" pitchFamily="18" charset="0"/>
              </a:rPr>
              <a:t>que le processus de consultation soit représentatif des différentes personnes composant la Nation </a:t>
            </a:r>
            <a:r>
              <a:rPr lang="fr-CA" sz="1800" dirty="0" smtClean="0">
                <a:latin typeface="Times New Roman" panose="02020603050405020304" pitchFamily="18" charset="0"/>
                <a:cs typeface="Times New Roman" panose="02020603050405020304" pitchFamily="18" charset="0"/>
              </a:rPr>
              <a:t>huronne-</a:t>
            </a:r>
            <a:r>
              <a:rPr lang="fr-CA" sz="1800" dirty="0" err="1" smtClean="0">
                <a:latin typeface="Times New Roman" panose="02020603050405020304" pitchFamily="18" charset="0"/>
                <a:cs typeface="Times New Roman" panose="02020603050405020304" pitchFamily="18" charset="0"/>
              </a:rPr>
              <a:t>wendat</a:t>
            </a:r>
            <a:r>
              <a:rPr lang="fr-CA" sz="1800"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6198286"/>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CNHW">
  <a:themeElements>
    <a:clrScheme name="CNH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NHW">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NHW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NHW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NHW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NHW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NHW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NHW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NHW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NHW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NHW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NHW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NHW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NHW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Présentation Constats et enjeux concernant la citoyenneté (2)</Template>
  <TotalTime>2084</TotalTime>
  <Words>1293</Words>
  <Application>Microsoft Office PowerPoint</Application>
  <PresentationFormat>Grand écran</PresentationFormat>
  <Paragraphs>170</Paragraphs>
  <Slides>20</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20</vt:i4>
      </vt:variant>
    </vt:vector>
  </HeadingPairs>
  <TitlesOfParts>
    <vt:vector size="25" baseType="lpstr">
      <vt:lpstr>ＭＳ Ｐゴシック</vt:lpstr>
      <vt:lpstr>Arial</vt:lpstr>
      <vt:lpstr>Calibri</vt:lpstr>
      <vt:lpstr>Times New Roman</vt:lpstr>
      <vt:lpstr>CNHW</vt:lpstr>
      <vt:lpstr>CONSULTATION EN VUE DE L’ADOPTION D’UN CODE DE CITOYENNETÉ</vt:lpstr>
      <vt:lpstr>Code de citoyenneté de la Nation huronne-wendat</vt:lpstr>
      <vt:lpstr>Constat </vt:lpstr>
      <vt:lpstr>Règle de non-transmission du statut après 2 générations</vt:lpstr>
      <vt:lpstr>Extrait de l’article de la Loi sur les Indiens</vt:lpstr>
      <vt:lpstr>OBJECTIFS DU CODE </vt:lpstr>
      <vt:lpstr>Réflexion sur la mise en place du code de citoyenneté</vt:lpstr>
      <vt:lpstr>Composition du comité</vt:lpstr>
      <vt:lpstr>Le mandat du comité</vt:lpstr>
      <vt:lpstr>Calendrier de travail projeté pour la mise en place du code de citoyenneté</vt:lpstr>
      <vt:lpstr>Citoyenneté et statut d’indien</vt:lpstr>
      <vt:lpstr>Les communautés au Canada ayant appliqué le code de citoyenneté </vt:lpstr>
      <vt:lpstr>Visite de 2 des 4 communautés au Québec qui ont adopté le code de citoyenneté: Odanak et Wolinak</vt:lpstr>
      <vt:lpstr>Visite de 2 des 4 communautés au Québec qui ont adopté le code de citoyenneté: Odanak et Wolinak (suite)</vt:lpstr>
      <vt:lpstr>Critère de citoyenneté</vt:lpstr>
      <vt:lpstr>Critère de citoyenneté (suite)</vt:lpstr>
      <vt:lpstr>Droit a la citoyenneté</vt:lpstr>
      <vt:lpstr>La perte de la citoyenneté</vt:lpstr>
      <vt:lpstr>Attribution de la citoyenneté</vt:lpstr>
      <vt:lpstr>Commentaires et 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Anne Legagneur</dc:creator>
  <cp:lastModifiedBy>Anne Legagneur</cp:lastModifiedBy>
  <cp:revision>85</cp:revision>
  <cp:lastPrinted>2019-11-13T13:04:58Z</cp:lastPrinted>
  <dcterms:created xsi:type="dcterms:W3CDTF">2019-10-03T15:14:25Z</dcterms:created>
  <dcterms:modified xsi:type="dcterms:W3CDTF">2019-11-13T19:57:55Z</dcterms:modified>
</cp:coreProperties>
</file>